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2"/>
  </p:sldMasterIdLst>
  <p:notesMasterIdLst>
    <p:notesMasterId r:id="rId23"/>
  </p:notesMasterIdLst>
  <p:handoutMasterIdLst>
    <p:handoutMasterId r:id="rId24"/>
  </p:handoutMasterIdLst>
  <p:sldIdLst>
    <p:sldId id="256" r:id="rId3"/>
    <p:sldId id="257" r:id="rId4"/>
    <p:sldId id="258" r:id="rId5"/>
    <p:sldId id="262" r:id="rId6"/>
    <p:sldId id="260" r:id="rId7"/>
    <p:sldId id="261" r:id="rId8"/>
    <p:sldId id="259" r:id="rId9"/>
    <p:sldId id="263" r:id="rId10"/>
    <p:sldId id="264" r:id="rId11"/>
    <p:sldId id="265" r:id="rId12"/>
    <p:sldId id="275" r:id="rId13"/>
    <p:sldId id="266" r:id="rId14"/>
    <p:sldId id="267" r:id="rId15"/>
    <p:sldId id="268" r:id="rId16"/>
    <p:sldId id="269" r:id="rId17"/>
    <p:sldId id="270" r:id="rId18"/>
    <p:sldId id="272" r:id="rId19"/>
    <p:sldId id="271" r:id="rId20"/>
    <p:sldId id="273"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86396" autoAdjust="0"/>
  </p:normalViewPr>
  <p:slideViewPr>
    <p:cSldViewPr>
      <p:cViewPr>
        <p:scale>
          <a:sx n="67" d="100"/>
          <a:sy n="67" d="100"/>
        </p:scale>
        <p:origin x="120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9472DD5C-B6A9-4714-908F-0B8F74738B98}" type="datetimeFigureOut">
              <a:rPr lang="en-US" smtClean="0"/>
              <a:pPr/>
              <a:t>10/22/2021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7C1C90DE-A98B-4173-B17E-434F189FC4DB}" type="slidenum">
              <a:rPr lang="en-US" smtClean="0"/>
              <a:pPr/>
              <a:t>‹nr.›</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193366E8-8A22-4400-BBA2-8D322280A6E8}" type="datetimeFigureOut">
              <a:rPr lang="en-US" smtClean="0"/>
              <a:pPr/>
              <a:t>10/22/2021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3792D2CF-A01B-4515-8B40-3DC34258267A}" type="slidenum">
              <a:rPr lang="en-US" smtClean="0"/>
              <a:pPr/>
              <a:t>‹nr.›</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nl-NL"/>
              <a:t>Klik om de stijl te bewerken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2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290543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‹nr.›</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4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84314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nl-NL"/>
              <a:t>Klik om de stijl te bewerken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59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337976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nl-NL"/>
              <a:t>Klik om de stijl te bewerken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768096" y="2967788"/>
            <a:ext cx="356616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4491990" y="2967788"/>
            <a:ext cx="356616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207642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376210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322828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nl-NL"/>
              <a:t>Klik om de stijl te bewerken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‹nr.›</a:t>
            </a:fld>
            <a:endParaRPr lang="en-US" dirty="0"/>
          </a:p>
        </p:txBody>
      </p:sp>
    </p:spTree>
    <p:extLst>
      <p:ext uri="{BB962C8B-B14F-4D97-AF65-F5344CB8AC3E}">
        <p14:creationId xmlns:p14="http://schemas.microsoft.com/office/powerpoint/2010/main" val="19018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6C70D0AA-A564-40E6-BDF9-FE3371FD07B4}" type="datetimeFigureOut">
              <a:rPr lang="en-US" smtClean="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‹nr.›</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41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C70D0AA-A564-40E6-BDF9-FE3371FD07B4}" type="datetimeFigureOut">
              <a:rPr lang="en-US" smtClean="0"/>
              <a:pPr/>
              <a:t>10/22/2021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61D2430-FB11-4C87-BF1D-6F488A17F237}" type="slidenum">
              <a:rPr lang="en-US" smtClean="0"/>
              <a:pPr/>
              <a:t>‹nr.›</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2276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p:cNvSpPr>
          <p:nvPr>
            <p:ph type="ctrTitle"/>
          </p:nvPr>
        </p:nvSpPr>
        <p:spPr/>
        <p:txBody>
          <a:bodyPr>
            <a:normAutofit/>
          </a:bodyPr>
          <a:lstStyle/>
          <a:p>
            <a:pPr algn="l"/>
            <a:r>
              <a:rPr lang="nl-NL" sz="2000" dirty="0">
                <a:latin typeface="+mn-lt"/>
              </a:rPr>
              <a:t>Aan de gang zijn: Present </a:t>
            </a:r>
            <a:r>
              <a:rPr lang="nl-NL" sz="2000" dirty="0" err="1">
                <a:latin typeface="+mn-lt"/>
              </a:rPr>
              <a:t>continuous</a:t>
            </a:r>
            <a:r>
              <a:rPr lang="nl-NL" sz="2000" dirty="0">
                <a:latin typeface="+mn-lt"/>
              </a:rPr>
              <a:t>   ,   korte vraagjes: tags   ,   </a:t>
            </a:r>
            <a:r>
              <a:rPr lang="nl-NL" sz="2000" dirty="0" err="1">
                <a:latin typeface="+mn-lt"/>
              </a:rPr>
              <a:t>the</a:t>
            </a:r>
            <a:r>
              <a:rPr lang="nl-NL" sz="2000" dirty="0">
                <a:latin typeface="+mn-lt"/>
              </a:rPr>
              <a:t> </a:t>
            </a:r>
            <a:r>
              <a:rPr lang="nl-NL" sz="2000" dirty="0" err="1">
                <a:latin typeface="+mn-lt"/>
              </a:rPr>
              <a:t>alphabet</a:t>
            </a:r>
            <a:r>
              <a:rPr lang="nl-NL" sz="2000" dirty="0">
                <a:latin typeface="+mn-lt"/>
              </a:rPr>
              <a:t>   ,   veel: </a:t>
            </a:r>
            <a:r>
              <a:rPr lang="nl-NL" sz="2000" dirty="0" err="1">
                <a:latin typeface="+mn-lt"/>
              </a:rPr>
              <a:t>much</a:t>
            </a:r>
            <a:r>
              <a:rPr lang="nl-NL" sz="2000" dirty="0">
                <a:latin typeface="+mn-lt"/>
              </a:rPr>
              <a:t> – </a:t>
            </a:r>
            <a:r>
              <a:rPr lang="nl-NL" sz="2000" dirty="0" err="1">
                <a:latin typeface="+mn-lt"/>
              </a:rPr>
              <a:t>many</a:t>
            </a:r>
            <a:r>
              <a:rPr lang="nl-NL" sz="2000" dirty="0">
                <a:latin typeface="+mn-lt"/>
              </a:rPr>
              <a:t>   ,   mij – mijn: me – </a:t>
            </a:r>
            <a:r>
              <a:rPr lang="nl-NL" sz="2000" dirty="0" err="1">
                <a:latin typeface="+mn-lt"/>
              </a:rPr>
              <a:t>my</a:t>
            </a:r>
            <a:r>
              <a:rPr lang="nl-NL" sz="2000" dirty="0">
                <a:latin typeface="+mn-lt"/>
              </a:rPr>
              <a:t>   ,   meervoud: </a:t>
            </a:r>
            <a:r>
              <a:rPr lang="nl-NL" sz="2000" dirty="0" err="1">
                <a:latin typeface="+mn-lt"/>
              </a:rPr>
              <a:t>plural</a:t>
            </a:r>
            <a:endParaRPr lang="nl-NL" sz="2000" dirty="0">
              <a:latin typeface="+mn-lt"/>
            </a:endParaRPr>
          </a:p>
        </p:txBody>
      </p:sp>
      <p:sp>
        <p:nvSpPr>
          <p:cNvPr id="3" name="Rectangle 2"/>
          <p:cNvSpPr>
            <a:spLocks noGrp="1"/>
          </p:cNvSpPr>
          <p:nvPr>
            <p:ph type="subTitle" idx="1"/>
          </p:nvPr>
        </p:nvSpPr>
        <p:spPr/>
        <p:txBody>
          <a:bodyPr>
            <a:normAutofit/>
          </a:bodyPr>
          <a:lstStyle/>
          <a:p>
            <a:pPr algn="ctr"/>
            <a:r>
              <a:rPr lang="nl-NL" sz="2000" dirty="0"/>
              <a:t>BASICS</a:t>
            </a:r>
          </a:p>
          <a:p>
            <a:pPr algn="ctr"/>
            <a:r>
              <a:rPr lang="nl-NL" sz="2000" dirty="0"/>
              <a:t>UNIT 3 : GRAMMAR</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
            <a:ext cx="9289031" cy="4960137"/>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60648"/>
            <a:ext cx="2669782" cy="12241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Korte vraagjes: tags</a:t>
            </a:r>
          </a:p>
        </p:txBody>
      </p:sp>
      <p:sp>
        <p:nvSpPr>
          <p:cNvPr id="3" name="Tijdelijke aanduiding voor inhoud 2"/>
          <p:cNvSpPr>
            <a:spLocks noGrp="1"/>
          </p:cNvSpPr>
          <p:nvPr>
            <p:ph idx="1"/>
          </p:nvPr>
        </p:nvSpPr>
        <p:spPr/>
        <p:txBody>
          <a:bodyPr/>
          <a:lstStyle/>
          <a:p>
            <a:r>
              <a:rPr lang="nl-NL" dirty="0"/>
              <a:t>De stappen:</a:t>
            </a:r>
          </a:p>
          <a:p>
            <a:r>
              <a:rPr lang="nl-NL" dirty="0">
                <a:solidFill>
                  <a:srgbClr val="FF0000"/>
                </a:solidFill>
              </a:rPr>
              <a:t>1. </a:t>
            </a:r>
            <a:r>
              <a:rPr lang="nl-NL" dirty="0"/>
              <a:t>In het Engels maak je een tag door het hulpwerkwoord uit de zin te herhalen: </a:t>
            </a:r>
            <a:r>
              <a:rPr lang="nl-NL" i="1" dirty="0"/>
              <a:t>Mary </a:t>
            </a:r>
            <a:r>
              <a:rPr lang="nl-NL" i="1" dirty="0">
                <a:solidFill>
                  <a:srgbClr val="FF0000"/>
                </a:solidFill>
              </a:rPr>
              <a:t>is</a:t>
            </a:r>
            <a:r>
              <a:rPr lang="nl-NL" i="1" dirty="0"/>
              <a:t> a </a:t>
            </a:r>
            <a:r>
              <a:rPr lang="nl-NL" i="1" dirty="0" err="1"/>
              <a:t>very</a:t>
            </a:r>
            <a:r>
              <a:rPr lang="nl-NL" i="1" dirty="0"/>
              <a:t> </a:t>
            </a:r>
            <a:r>
              <a:rPr lang="nl-NL" i="1" dirty="0" err="1"/>
              <a:t>nice</a:t>
            </a:r>
            <a:r>
              <a:rPr lang="nl-NL" i="1" dirty="0"/>
              <a:t> girl, </a:t>
            </a:r>
            <a:r>
              <a:rPr lang="nl-NL" i="1" dirty="0" err="1">
                <a:solidFill>
                  <a:srgbClr val="FF0000"/>
                </a:solidFill>
              </a:rPr>
              <a:t>is</a:t>
            </a:r>
            <a:r>
              <a:rPr lang="nl-NL" i="1" dirty="0" err="1"/>
              <a:t>n’t</a:t>
            </a:r>
            <a:r>
              <a:rPr lang="nl-NL" i="1" dirty="0"/>
              <a:t> </a:t>
            </a:r>
            <a:r>
              <a:rPr lang="nl-NL" i="1" dirty="0" err="1"/>
              <a:t>she</a:t>
            </a:r>
            <a:r>
              <a:rPr lang="nl-NL" i="1" dirty="0"/>
              <a:t>?</a:t>
            </a:r>
          </a:p>
          <a:p>
            <a:r>
              <a:rPr lang="nl-NL" dirty="0">
                <a:solidFill>
                  <a:srgbClr val="FF0000"/>
                </a:solidFill>
              </a:rPr>
              <a:t>2. </a:t>
            </a:r>
            <a:r>
              <a:rPr lang="nl-NL" dirty="0"/>
              <a:t>Als de zin bevestigend </a:t>
            </a:r>
            <a:r>
              <a:rPr lang="nl-NL" dirty="0">
                <a:solidFill>
                  <a:schemeClr val="accent1"/>
                </a:solidFill>
              </a:rPr>
              <a:t>(positief) </a:t>
            </a:r>
            <a:r>
              <a:rPr lang="nl-NL" dirty="0"/>
              <a:t>is, is de tag ontkennend </a:t>
            </a:r>
            <a:r>
              <a:rPr lang="nl-NL" dirty="0">
                <a:solidFill>
                  <a:schemeClr val="accent1"/>
                </a:solidFill>
              </a:rPr>
              <a:t>(negatief): </a:t>
            </a:r>
            <a:r>
              <a:rPr lang="nl-NL" i="1" dirty="0"/>
              <a:t>Mary </a:t>
            </a:r>
            <a:r>
              <a:rPr lang="nl-NL" i="1" dirty="0">
                <a:solidFill>
                  <a:srgbClr val="FF0000"/>
                </a:solidFill>
              </a:rPr>
              <a:t>is</a:t>
            </a:r>
            <a:r>
              <a:rPr lang="nl-NL" i="1" dirty="0"/>
              <a:t> a </a:t>
            </a:r>
            <a:r>
              <a:rPr lang="nl-NL" i="1" dirty="0" err="1"/>
              <a:t>very</a:t>
            </a:r>
            <a:r>
              <a:rPr lang="nl-NL" i="1" dirty="0"/>
              <a:t> </a:t>
            </a:r>
            <a:r>
              <a:rPr lang="nl-NL" i="1" dirty="0" err="1"/>
              <a:t>nice</a:t>
            </a:r>
            <a:r>
              <a:rPr lang="nl-NL" i="1" dirty="0"/>
              <a:t> girl, </a:t>
            </a:r>
            <a:r>
              <a:rPr lang="nl-NL" i="1" dirty="0" err="1">
                <a:solidFill>
                  <a:srgbClr val="FF0000"/>
                </a:solidFill>
              </a:rPr>
              <a:t>isn’t</a:t>
            </a:r>
            <a:r>
              <a:rPr lang="nl-NL" i="1" dirty="0"/>
              <a:t> </a:t>
            </a:r>
            <a:r>
              <a:rPr lang="nl-NL" i="1" dirty="0" err="1"/>
              <a:t>she</a:t>
            </a:r>
            <a:r>
              <a:rPr lang="nl-NL" i="1" dirty="0"/>
              <a:t>?</a:t>
            </a:r>
            <a:br>
              <a:rPr lang="nl-NL" i="1" dirty="0"/>
            </a:br>
            <a:r>
              <a:rPr lang="nl-NL" dirty="0"/>
              <a:t>En als de zin ontkennend </a:t>
            </a:r>
            <a:r>
              <a:rPr lang="nl-NL" dirty="0">
                <a:solidFill>
                  <a:schemeClr val="accent1"/>
                </a:solidFill>
              </a:rPr>
              <a:t>(negatief) </a:t>
            </a:r>
            <a:r>
              <a:rPr lang="nl-NL" dirty="0"/>
              <a:t>is, is de tag bevestigend </a:t>
            </a:r>
            <a:r>
              <a:rPr lang="nl-NL" dirty="0">
                <a:solidFill>
                  <a:schemeClr val="accent1"/>
                </a:solidFill>
              </a:rPr>
              <a:t>(positief): </a:t>
            </a:r>
            <a:r>
              <a:rPr lang="nl-NL" i="1" dirty="0"/>
              <a:t>Mary </a:t>
            </a:r>
            <a:r>
              <a:rPr lang="nl-NL" i="1" dirty="0" err="1">
                <a:solidFill>
                  <a:srgbClr val="FF0000"/>
                </a:solidFill>
              </a:rPr>
              <a:t>isn’t</a:t>
            </a:r>
            <a:r>
              <a:rPr lang="nl-NL" i="1" dirty="0"/>
              <a:t> a </a:t>
            </a:r>
            <a:r>
              <a:rPr lang="nl-NL" i="1" dirty="0" err="1"/>
              <a:t>very</a:t>
            </a:r>
            <a:r>
              <a:rPr lang="nl-NL" i="1" dirty="0"/>
              <a:t> </a:t>
            </a:r>
            <a:r>
              <a:rPr lang="nl-NL" i="1" dirty="0" err="1"/>
              <a:t>nice</a:t>
            </a:r>
            <a:r>
              <a:rPr lang="nl-NL" i="1" dirty="0"/>
              <a:t> girl, </a:t>
            </a:r>
            <a:r>
              <a:rPr lang="nl-NL" i="1" dirty="0">
                <a:solidFill>
                  <a:srgbClr val="FF0000"/>
                </a:solidFill>
              </a:rPr>
              <a:t>is</a:t>
            </a:r>
            <a:r>
              <a:rPr lang="nl-NL" i="1" dirty="0"/>
              <a:t> </a:t>
            </a:r>
            <a:r>
              <a:rPr lang="nl-NL" i="1" dirty="0" err="1"/>
              <a:t>she</a:t>
            </a:r>
            <a:r>
              <a:rPr lang="nl-NL" i="1" dirty="0"/>
              <a:t>?</a:t>
            </a:r>
          </a:p>
          <a:p>
            <a:r>
              <a:rPr lang="nl-NL" dirty="0">
                <a:solidFill>
                  <a:srgbClr val="FF0000"/>
                </a:solidFill>
              </a:rPr>
              <a:t>3. </a:t>
            </a:r>
            <a:r>
              <a:rPr lang="nl-NL" dirty="0"/>
              <a:t>Ook herhaal je het onderwerp in de tag. Schrijf deze wel zo kort mogelijk op! : </a:t>
            </a:r>
            <a:r>
              <a:rPr lang="nl-NL" i="1" dirty="0">
                <a:solidFill>
                  <a:srgbClr val="FF0000"/>
                </a:solidFill>
              </a:rPr>
              <a:t>Mary</a:t>
            </a:r>
            <a:r>
              <a:rPr lang="nl-NL" i="1" dirty="0"/>
              <a:t> is a </a:t>
            </a:r>
            <a:r>
              <a:rPr lang="nl-NL" i="1" dirty="0" err="1"/>
              <a:t>very</a:t>
            </a:r>
            <a:r>
              <a:rPr lang="nl-NL" i="1" dirty="0"/>
              <a:t> </a:t>
            </a:r>
            <a:r>
              <a:rPr lang="nl-NL" i="1" dirty="0" err="1"/>
              <a:t>nice</a:t>
            </a:r>
            <a:r>
              <a:rPr lang="nl-NL" i="1" dirty="0"/>
              <a:t> girl, </a:t>
            </a:r>
            <a:r>
              <a:rPr lang="nl-NL" i="1" dirty="0" err="1"/>
              <a:t>isn’t</a:t>
            </a:r>
            <a:r>
              <a:rPr lang="nl-NL" i="1" dirty="0"/>
              <a:t> </a:t>
            </a:r>
            <a:r>
              <a:rPr lang="nl-NL" i="1" dirty="0" err="1">
                <a:solidFill>
                  <a:srgbClr val="FF0000"/>
                </a:solidFill>
              </a:rPr>
              <a:t>she</a:t>
            </a:r>
            <a:r>
              <a:rPr lang="nl-NL" i="1" dirty="0"/>
              <a:t>?</a:t>
            </a:r>
          </a:p>
          <a:p>
            <a:endParaRPr lang="nl-NL" dirty="0"/>
          </a:p>
        </p:txBody>
      </p:sp>
    </p:spTree>
    <p:extLst>
      <p:ext uri="{BB962C8B-B14F-4D97-AF65-F5344CB8AC3E}">
        <p14:creationId xmlns:p14="http://schemas.microsoft.com/office/powerpoint/2010/main" val="305960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Korte vraagjes: tags</a:t>
            </a: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19588"/>
            <a:ext cx="6192688" cy="4533748"/>
          </a:xfrm>
        </p:spPr>
      </p:pic>
    </p:spTree>
    <p:extLst>
      <p:ext uri="{BB962C8B-B14F-4D97-AF65-F5344CB8AC3E}">
        <p14:creationId xmlns:p14="http://schemas.microsoft.com/office/powerpoint/2010/main" val="93535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he &lt;strong&gt;ABC&lt;/strong&gt;'s of Project Management for Project Managers"/>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51720" y="1335024"/>
            <a:ext cx="5112567" cy="5112567"/>
          </a:xfrm>
        </p:spPr>
      </p:pic>
      <p:sp>
        <p:nvSpPr>
          <p:cNvPr id="2" name="Titel 1"/>
          <p:cNvSpPr>
            <a:spLocks noGrp="1"/>
          </p:cNvSpPr>
          <p:nvPr>
            <p:ph type="title"/>
          </p:nvPr>
        </p:nvSpPr>
        <p:spPr/>
        <p:txBody>
          <a:bodyPr/>
          <a:lstStyle/>
          <a:p>
            <a:r>
              <a:rPr lang="nl-NL" dirty="0"/>
              <a:t>THE </a:t>
            </a:r>
            <a:r>
              <a:rPr lang="nl-NL" dirty="0" err="1"/>
              <a:t>alphabet</a:t>
            </a:r>
            <a:endParaRPr lang="nl-NL" dirty="0"/>
          </a:p>
        </p:txBody>
      </p:sp>
    </p:spTree>
    <p:extLst>
      <p:ext uri="{BB962C8B-B14F-4D97-AF65-F5344CB8AC3E}">
        <p14:creationId xmlns:p14="http://schemas.microsoft.com/office/powerpoint/2010/main" val="188660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a:t>
            </a:r>
            <a:r>
              <a:rPr lang="nl-NL" dirty="0" err="1"/>
              <a:t>alphabet</a:t>
            </a:r>
            <a:endParaRPr lang="nl-NL" dirty="0"/>
          </a:p>
        </p:txBody>
      </p:sp>
      <p:sp>
        <p:nvSpPr>
          <p:cNvPr id="3" name="Tijdelijke aanduiding voor inhoud 2"/>
          <p:cNvSpPr>
            <a:spLocks noGrp="1"/>
          </p:cNvSpPr>
          <p:nvPr>
            <p:ph idx="1"/>
          </p:nvPr>
        </p:nvSpPr>
        <p:spPr>
          <a:xfrm>
            <a:off x="768096" y="2084832"/>
            <a:ext cx="7290055" cy="4224528"/>
          </a:xfrm>
        </p:spPr>
        <p:txBody>
          <a:bodyPr/>
          <a:lstStyle/>
          <a:p>
            <a:r>
              <a:rPr lang="nl-NL" dirty="0"/>
              <a:t>Het alfabet is natuurlijk hetzelfde in het Engels! Maar, de uitspraak is dat zeker niet. Als je niet weet hoe je een naam moet uitspreken, is het erg handig als je het kunt spellen. </a:t>
            </a:r>
          </a:p>
          <a:p>
            <a:r>
              <a:rPr lang="nl-NL" u="sng" dirty="0">
                <a:solidFill>
                  <a:schemeClr val="accent1"/>
                </a:solidFill>
              </a:rPr>
              <a:t>Daarom leer je dit hoofdstuk de letters van het alfabet in het Engels uit te spreken. Oefen dit regelmatig!</a:t>
            </a:r>
          </a:p>
          <a:p>
            <a:endParaRPr lang="nl-NL" dirty="0"/>
          </a:p>
          <a:p>
            <a:r>
              <a:rPr lang="nl-NL" dirty="0"/>
              <a:t>Druk op de knop hieronder om naar de Engelse uitspraak van het hele alfabet te luisteren:</a:t>
            </a:r>
          </a:p>
        </p:txBody>
      </p:sp>
      <p:pic>
        <p:nvPicPr>
          <p:cNvPr id="5" name="alphabet-complet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9441" y="4941168"/>
            <a:ext cx="487363" cy="487363"/>
          </a:xfrm>
          <a:prstGeom prst="rect">
            <a:avLst/>
          </a:prstGeom>
        </p:spPr>
      </p:pic>
    </p:spTree>
    <p:extLst>
      <p:ext uri="{BB962C8B-B14F-4D97-AF65-F5344CB8AC3E}">
        <p14:creationId xmlns:p14="http://schemas.microsoft.com/office/powerpoint/2010/main" val="1857278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1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VEEL: MUCH - MANY</a:t>
            </a:r>
          </a:p>
        </p:txBody>
      </p:sp>
      <p:pic>
        <p:nvPicPr>
          <p:cNvPr id="4" name="Picture 4" descr="http://ok-english.ru/wp-content/uploads/2013/11/many-muc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600" y="2708920"/>
            <a:ext cx="7289800" cy="281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15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Veel: </a:t>
            </a:r>
            <a:r>
              <a:rPr lang="nl-NL" dirty="0" err="1"/>
              <a:t>much</a:t>
            </a:r>
            <a:r>
              <a:rPr lang="nl-NL" dirty="0"/>
              <a:t> - </a:t>
            </a:r>
            <a:r>
              <a:rPr lang="nl-NL" dirty="0" err="1"/>
              <a:t>many</a:t>
            </a:r>
            <a:endParaRPr lang="nl-NL" dirty="0"/>
          </a:p>
        </p:txBody>
      </p:sp>
      <p:sp>
        <p:nvSpPr>
          <p:cNvPr id="3" name="Tijdelijke aanduiding voor inhoud 2"/>
          <p:cNvSpPr>
            <a:spLocks noGrp="1"/>
          </p:cNvSpPr>
          <p:nvPr>
            <p:ph idx="1"/>
          </p:nvPr>
        </p:nvSpPr>
        <p:spPr/>
        <p:txBody>
          <a:bodyPr>
            <a:normAutofit lnSpcReduction="10000"/>
          </a:bodyPr>
          <a:lstStyle/>
          <a:p>
            <a:r>
              <a:rPr lang="nl-NL" dirty="0"/>
              <a:t>De Engelse woorden </a:t>
            </a:r>
            <a:r>
              <a:rPr lang="nl-NL" dirty="0">
                <a:solidFill>
                  <a:schemeClr val="accent1"/>
                </a:solidFill>
              </a:rPr>
              <a:t>‘</a:t>
            </a:r>
            <a:r>
              <a:rPr lang="nl-NL" dirty="0" err="1">
                <a:solidFill>
                  <a:schemeClr val="accent1"/>
                </a:solidFill>
              </a:rPr>
              <a:t>much</a:t>
            </a:r>
            <a:r>
              <a:rPr lang="nl-NL" dirty="0">
                <a:solidFill>
                  <a:schemeClr val="accent1"/>
                </a:solidFill>
              </a:rPr>
              <a:t>’ </a:t>
            </a:r>
            <a:r>
              <a:rPr lang="nl-NL" dirty="0"/>
              <a:t>en </a:t>
            </a:r>
            <a:r>
              <a:rPr lang="nl-NL" dirty="0">
                <a:solidFill>
                  <a:schemeClr val="accent1"/>
                </a:solidFill>
              </a:rPr>
              <a:t>‘</a:t>
            </a:r>
            <a:r>
              <a:rPr lang="nl-NL" dirty="0" err="1">
                <a:solidFill>
                  <a:schemeClr val="accent1"/>
                </a:solidFill>
              </a:rPr>
              <a:t>many</a:t>
            </a:r>
            <a:r>
              <a:rPr lang="nl-NL" dirty="0">
                <a:solidFill>
                  <a:schemeClr val="accent1"/>
                </a:solidFill>
              </a:rPr>
              <a:t>’ </a:t>
            </a:r>
            <a:r>
              <a:rPr lang="nl-NL" dirty="0"/>
              <a:t>betekenen allebei hetzelfde, namelijk: </a:t>
            </a:r>
            <a:r>
              <a:rPr lang="nl-NL" dirty="0">
                <a:solidFill>
                  <a:schemeClr val="accent1"/>
                </a:solidFill>
              </a:rPr>
              <a:t>veel</a:t>
            </a:r>
            <a:r>
              <a:rPr lang="nl-NL" dirty="0"/>
              <a:t>. </a:t>
            </a:r>
          </a:p>
          <a:p>
            <a:r>
              <a:rPr lang="nl-NL" dirty="0"/>
              <a:t>Je gebruikt </a:t>
            </a:r>
            <a:r>
              <a:rPr lang="nl-NL" dirty="0">
                <a:solidFill>
                  <a:schemeClr val="accent1"/>
                </a:solidFill>
              </a:rPr>
              <a:t>‘</a:t>
            </a:r>
            <a:r>
              <a:rPr lang="nl-NL" dirty="0" err="1">
                <a:solidFill>
                  <a:schemeClr val="accent1"/>
                </a:solidFill>
              </a:rPr>
              <a:t>much</a:t>
            </a:r>
            <a:r>
              <a:rPr lang="nl-NL" dirty="0">
                <a:solidFill>
                  <a:schemeClr val="accent1"/>
                </a:solidFill>
              </a:rPr>
              <a:t>’ </a:t>
            </a:r>
            <a:r>
              <a:rPr lang="nl-NL" dirty="0"/>
              <a:t>als je het zelfstandig naamwoord wat erachter staat </a:t>
            </a:r>
            <a:r>
              <a:rPr lang="nl-NL" dirty="0">
                <a:solidFill>
                  <a:schemeClr val="accent1"/>
                </a:solidFill>
              </a:rPr>
              <a:t>niet kunt tellen/enkelvoud is</a:t>
            </a:r>
            <a:r>
              <a:rPr lang="nl-NL" dirty="0"/>
              <a:t>: </a:t>
            </a:r>
            <a:br>
              <a:rPr lang="nl-NL" dirty="0"/>
            </a:br>
            <a:r>
              <a:rPr lang="nl-NL" i="1" dirty="0" err="1"/>
              <a:t>I’ve</a:t>
            </a:r>
            <a:r>
              <a:rPr lang="nl-NL" i="1" dirty="0"/>
              <a:t> </a:t>
            </a:r>
            <a:r>
              <a:rPr lang="nl-NL" i="1" dirty="0" err="1"/>
              <a:t>got</a:t>
            </a:r>
            <a:r>
              <a:rPr lang="nl-NL" i="1" dirty="0"/>
              <a:t> </a:t>
            </a:r>
            <a:r>
              <a:rPr lang="nl-NL" i="1" dirty="0" err="1"/>
              <a:t>much</a:t>
            </a:r>
            <a:r>
              <a:rPr lang="nl-NL" i="1" dirty="0"/>
              <a:t> </a:t>
            </a:r>
            <a:r>
              <a:rPr lang="nl-NL" i="1" dirty="0" err="1"/>
              <a:t>homework</a:t>
            </a:r>
            <a:r>
              <a:rPr lang="nl-NL" i="1" dirty="0"/>
              <a:t> </a:t>
            </a:r>
            <a:r>
              <a:rPr lang="nl-NL" i="1" dirty="0" err="1"/>
              <a:t>for</a:t>
            </a:r>
            <a:r>
              <a:rPr lang="nl-NL" i="1" dirty="0"/>
              <a:t> Spanish </a:t>
            </a:r>
            <a:r>
              <a:rPr lang="nl-NL" i="1" dirty="0" err="1"/>
              <a:t>this</a:t>
            </a:r>
            <a:r>
              <a:rPr lang="nl-NL" i="1" dirty="0"/>
              <a:t> week. </a:t>
            </a:r>
            <a:br>
              <a:rPr lang="nl-NL" dirty="0"/>
            </a:br>
            <a:r>
              <a:rPr lang="nl-NL" dirty="0" err="1"/>
              <a:t>Homework</a:t>
            </a:r>
            <a:r>
              <a:rPr lang="nl-NL" dirty="0"/>
              <a:t> kun je niet tellen, dus gebruik je </a:t>
            </a:r>
            <a:r>
              <a:rPr lang="nl-NL" dirty="0" err="1"/>
              <a:t>much</a:t>
            </a:r>
            <a:r>
              <a:rPr lang="nl-NL" dirty="0"/>
              <a:t>.</a:t>
            </a:r>
          </a:p>
          <a:p>
            <a:r>
              <a:rPr lang="nl-NL" dirty="0"/>
              <a:t>Je gebruikt </a:t>
            </a:r>
            <a:r>
              <a:rPr lang="nl-NL" dirty="0">
                <a:solidFill>
                  <a:schemeClr val="accent1"/>
                </a:solidFill>
              </a:rPr>
              <a:t>‘</a:t>
            </a:r>
            <a:r>
              <a:rPr lang="nl-NL" dirty="0" err="1">
                <a:solidFill>
                  <a:schemeClr val="accent1"/>
                </a:solidFill>
              </a:rPr>
              <a:t>many</a:t>
            </a:r>
            <a:r>
              <a:rPr lang="nl-NL" dirty="0">
                <a:solidFill>
                  <a:schemeClr val="accent1"/>
                </a:solidFill>
              </a:rPr>
              <a:t>’ </a:t>
            </a:r>
            <a:r>
              <a:rPr lang="nl-NL" dirty="0"/>
              <a:t>als je het zelfstandig naamwoord wat erachter staat </a:t>
            </a:r>
            <a:r>
              <a:rPr lang="nl-NL" dirty="0">
                <a:solidFill>
                  <a:schemeClr val="accent1"/>
                </a:solidFill>
              </a:rPr>
              <a:t>wel kunt tellen/meervoud is</a:t>
            </a:r>
            <a:r>
              <a:rPr lang="nl-NL" dirty="0"/>
              <a:t>:</a:t>
            </a:r>
            <a:br>
              <a:rPr lang="nl-NL" dirty="0"/>
            </a:br>
            <a:r>
              <a:rPr lang="nl-NL" i="1" dirty="0" err="1"/>
              <a:t>You</a:t>
            </a:r>
            <a:r>
              <a:rPr lang="nl-NL" i="1" dirty="0"/>
              <a:t> </a:t>
            </a:r>
            <a:r>
              <a:rPr lang="nl-NL" i="1" dirty="0" err="1"/>
              <a:t>can</a:t>
            </a:r>
            <a:r>
              <a:rPr lang="nl-NL" i="1" dirty="0"/>
              <a:t> listen </a:t>
            </a:r>
            <a:r>
              <a:rPr lang="nl-NL" i="1" dirty="0" err="1"/>
              <a:t>to</a:t>
            </a:r>
            <a:r>
              <a:rPr lang="nl-NL" i="1" dirty="0"/>
              <a:t> </a:t>
            </a:r>
            <a:r>
              <a:rPr lang="nl-NL" i="1" dirty="0" err="1"/>
              <a:t>many</a:t>
            </a:r>
            <a:r>
              <a:rPr lang="nl-NL" i="1" dirty="0"/>
              <a:t> cool songs on </a:t>
            </a:r>
            <a:r>
              <a:rPr lang="nl-NL" i="1" dirty="0" err="1"/>
              <a:t>Spotify</a:t>
            </a:r>
            <a:r>
              <a:rPr lang="nl-NL" i="1" dirty="0"/>
              <a:t>.</a:t>
            </a:r>
            <a:br>
              <a:rPr lang="nl-NL" dirty="0"/>
            </a:br>
            <a:r>
              <a:rPr lang="nl-NL" dirty="0"/>
              <a:t>Songs kun je tellen, dus gebruik je </a:t>
            </a:r>
            <a:r>
              <a:rPr lang="nl-NL" dirty="0" err="1"/>
              <a:t>many</a:t>
            </a:r>
            <a:r>
              <a:rPr lang="nl-NL" dirty="0"/>
              <a:t>.</a:t>
            </a:r>
          </a:p>
          <a:p>
            <a:endParaRPr lang="nl-NL" dirty="0"/>
          </a:p>
          <a:p>
            <a:r>
              <a:rPr lang="nl-NL" dirty="0"/>
              <a:t>Tip: Je kunt zien aan de –s achter songs, dat dit meervoud is! </a:t>
            </a:r>
          </a:p>
        </p:txBody>
      </p:sp>
      <p:pic>
        <p:nvPicPr>
          <p:cNvPr id="4" name="Afbeelding 3" descr="&lt;strong&gt;Light Bulb&lt;/strong&gt;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301207"/>
            <a:ext cx="792088" cy="918917"/>
          </a:xfrm>
          <a:prstGeom prst="rect">
            <a:avLst/>
          </a:prstGeom>
        </p:spPr>
      </p:pic>
    </p:spTree>
    <p:extLst>
      <p:ext uri="{BB962C8B-B14F-4D97-AF65-F5344CB8AC3E}">
        <p14:creationId xmlns:p14="http://schemas.microsoft.com/office/powerpoint/2010/main" val="67006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MIJ – MIJN: me - </a:t>
            </a:r>
            <a:r>
              <a:rPr lang="nl-NL" dirty="0" err="1"/>
              <a:t>my</a:t>
            </a:r>
            <a:endParaRPr lang="nl-NL" dirty="0"/>
          </a:p>
        </p:txBody>
      </p:sp>
      <p:pic>
        <p:nvPicPr>
          <p:cNvPr id="6" name="Tijdelijke aanduiding voor inhoud 5" descr="Love &lt;strong&gt;Me, Myself, And I&lt;/strong&gt; And the Whole World,' wouldn't fit. So I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2652" y="2708920"/>
            <a:ext cx="2857500" cy="2857500"/>
          </a:xfrm>
        </p:spPr>
      </p:pic>
    </p:spTree>
    <p:extLst>
      <p:ext uri="{BB962C8B-B14F-4D97-AF65-F5344CB8AC3E}">
        <p14:creationId xmlns:p14="http://schemas.microsoft.com/office/powerpoint/2010/main" val="329491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MIJ – MIJN: me - </a:t>
            </a:r>
            <a:r>
              <a:rPr lang="nl-NL" dirty="0" err="1"/>
              <a:t>my</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226016889"/>
              </p:ext>
            </p:extLst>
          </p:nvPr>
        </p:nvGraphicFramePr>
        <p:xfrm>
          <a:off x="768350" y="2286000"/>
          <a:ext cx="7289799" cy="3337560"/>
        </p:xfrm>
        <a:graphic>
          <a:graphicData uri="http://schemas.openxmlformats.org/drawingml/2006/table">
            <a:tbl>
              <a:tblPr firstRow="1" bandRow="1">
                <a:tableStyleId>{5C22544A-7EE6-4342-B048-85BDC9FD1C3A}</a:tableStyleId>
              </a:tblPr>
              <a:tblGrid>
                <a:gridCol w="2429933">
                  <a:extLst>
                    <a:ext uri="{9D8B030D-6E8A-4147-A177-3AD203B41FA5}">
                      <a16:colId xmlns:a16="http://schemas.microsoft.com/office/drawing/2014/main" val="1382327566"/>
                    </a:ext>
                  </a:extLst>
                </a:gridCol>
                <a:gridCol w="2429933">
                  <a:extLst>
                    <a:ext uri="{9D8B030D-6E8A-4147-A177-3AD203B41FA5}">
                      <a16:colId xmlns:a16="http://schemas.microsoft.com/office/drawing/2014/main" val="3438415332"/>
                    </a:ext>
                  </a:extLst>
                </a:gridCol>
                <a:gridCol w="2429933">
                  <a:extLst>
                    <a:ext uri="{9D8B030D-6E8A-4147-A177-3AD203B41FA5}">
                      <a16:colId xmlns:a16="http://schemas.microsoft.com/office/drawing/2014/main" val="3314751911"/>
                    </a:ext>
                  </a:extLst>
                </a:gridCol>
              </a:tblGrid>
              <a:tr h="370840">
                <a:tc>
                  <a:txBody>
                    <a:bodyPr/>
                    <a:lstStyle/>
                    <a:p>
                      <a:r>
                        <a:rPr lang="nl-NL" dirty="0"/>
                        <a:t>Onderwerp van de zin</a:t>
                      </a:r>
                    </a:p>
                  </a:txBody>
                  <a:tcPr/>
                </a:tc>
                <a:tc>
                  <a:txBody>
                    <a:bodyPr/>
                    <a:lstStyle/>
                    <a:p>
                      <a:r>
                        <a:rPr lang="nl-NL" dirty="0"/>
                        <a:t>Iemand anders (LV,MV)</a:t>
                      </a:r>
                    </a:p>
                  </a:txBody>
                  <a:tcPr/>
                </a:tc>
                <a:tc>
                  <a:txBody>
                    <a:bodyPr/>
                    <a:lstStyle/>
                    <a:p>
                      <a:r>
                        <a:rPr lang="nl-NL" dirty="0"/>
                        <a:t>Bezit:</a:t>
                      </a:r>
                      <a:r>
                        <a:rPr lang="nl-NL" baseline="0" dirty="0"/>
                        <a:t> het is </a:t>
                      </a:r>
                      <a:r>
                        <a:rPr lang="nl-NL" u="sng" baseline="0" dirty="0"/>
                        <a:t>mijn</a:t>
                      </a:r>
                      <a:r>
                        <a:rPr lang="nl-NL" baseline="0" dirty="0"/>
                        <a:t> boek</a:t>
                      </a:r>
                      <a:endParaRPr lang="nl-NL" dirty="0"/>
                    </a:p>
                  </a:txBody>
                  <a:tcPr/>
                </a:tc>
                <a:extLst>
                  <a:ext uri="{0D108BD9-81ED-4DB2-BD59-A6C34878D82A}">
                    <a16:rowId xmlns:a16="http://schemas.microsoft.com/office/drawing/2014/main" val="1053914140"/>
                  </a:ext>
                </a:extLst>
              </a:tr>
              <a:tr h="370840">
                <a:tc>
                  <a:txBody>
                    <a:bodyPr/>
                    <a:lstStyle/>
                    <a:p>
                      <a:r>
                        <a:rPr lang="nl-NL" dirty="0">
                          <a:solidFill>
                            <a:srgbClr val="FF0000"/>
                          </a:solidFill>
                        </a:rPr>
                        <a:t>I</a:t>
                      </a:r>
                      <a:r>
                        <a:rPr lang="nl-NL" dirty="0"/>
                        <a:t> (ik)</a:t>
                      </a:r>
                    </a:p>
                  </a:txBody>
                  <a:tcPr/>
                </a:tc>
                <a:tc>
                  <a:txBody>
                    <a:bodyPr/>
                    <a:lstStyle/>
                    <a:p>
                      <a:r>
                        <a:rPr lang="nl-NL" dirty="0">
                          <a:solidFill>
                            <a:srgbClr val="FF0000"/>
                          </a:solidFill>
                        </a:rPr>
                        <a:t>Me</a:t>
                      </a:r>
                      <a:r>
                        <a:rPr lang="nl-NL" dirty="0"/>
                        <a:t> (mij-me)</a:t>
                      </a:r>
                    </a:p>
                  </a:txBody>
                  <a:tcPr/>
                </a:tc>
                <a:tc>
                  <a:txBody>
                    <a:bodyPr/>
                    <a:lstStyle/>
                    <a:p>
                      <a:r>
                        <a:rPr lang="nl-NL" dirty="0">
                          <a:solidFill>
                            <a:srgbClr val="FF0000"/>
                          </a:solidFill>
                        </a:rPr>
                        <a:t>My</a:t>
                      </a:r>
                      <a:r>
                        <a:rPr lang="nl-NL" dirty="0"/>
                        <a:t> (mijn)</a:t>
                      </a:r>
                    </a:p>
                  </a:txBody>
                  <a:tcPr/>
                </a:tc>
                <a:extLst>
                  <a:ext uri="{0D108BD9-81ED-4DB2-BD59-A6C34878D82A}">
                    <a16:rowId xmlns:a16="http://schemas.microsoft.com/office/drawing/2014/main" val="1161994669"/>
                  </a:ext>
                </a:extLst>
              </a:tr>
              <a:tr h="370840">
                <a:tc>
                  <a:txBody>
                    <a:bodyPr/>
                    <a:lstStyle/>
                    <a:p>
                      <a:r>
                        <a:rPr lang="nl-NL" dirty="0" err="1">
                          <a:solidFill>
                            <a:srgbClr val="FF0000"/>
                          </a:solidFill>
                        </a:rPr>
                        <a:t>You</a:t>
                      </a:r>
                      <a:r>
                        <a:rPr lang="nl-NL" baseline="0" dirty="0"/>
                        <a:t> (jij-je)</a:t>
                      </a:r>
                      <a:endParaRPr lang="nl-NL" dirty="0"/>
                    </a:p>
                  </a:txBody>
                  <a:tcPr/>
                </a:tc>
                <a:tc>
                  <a:txBody>
                    <a:bodyPr/>
                    <a:lstStyle/>
                    <a:p>
                      <a:r>
                        <a:rPr lang="nl-NL" dirty="0" err="1">
                          <a:solidFill>
                            <a:srgbClr val="FF0000"/>
                          </a:solidFill>
                        </a:rPr>
                        <a:t>You</a:t>
                      </a:r>
                      <a:r>
                        <a:rPr lang="nl-NL" dirty="0"/>
                        <a:t> (jij-je-jou)</a:t>
                      </a:r>
                    </a:p>
                  </a:txBody>
                  <a:tcPr/>
                </a:tc>
                <a:tc>
                  <a:txBody>
                    <a:bodyPr/>
                    <a:lstStyle/>
                    <a:p>
                      <a:r>
                        <a:rPr lang="nl-NL" dirty="0" err="1">
                          <a:solidFill>
                            <a:srgbClr val="FF0000"/>
                          </a:solidFill>
                        </a:rPr>
                        <a:t>Your</a:t>
                      </a:r>
                      <a:r>
                        <a:rPr lang="nl-NL" dirty="0"/>
                        <a:t> (jouw)</a:t>
                      </a:r>
                    </a:p>
                  </a:txBody>
                  <a:tcPr/>
                </a:tc>
                <a:extLst>
                  <a:ext uri="{0D108BD9-81ED-4DB2-BD59-A6C34878D82A}">
                    <a16:rowId xmlns:a16="http://schemas.microsoft.com/office/drawing/2014/main" val="3490043961"/>
                  </a:ext>
                </a:extLst>
              </a:tr>
              <a:tr h="370840">
                <a:tc>
                  <a:txBody>
                    <a:bodyPr/>
                    <a:lstStyle/>
                    <a:p>
                      <a:r>
                        <a:rPr lang="nl-NL" dirty="0">
                          <a:solidFill>
                            <a:srgbClr val="FF0000"/>
                          </a:solidFill>
                        </a:rPr>
                        <a:t>He</a:t>
                      </a:r>
                      <a:r>
                        <a:rPr lang="nl-NL" dirty="0"/>
                        <a:t> (hij)</a:t>
                      </a:r>
                    </a:p>
                  </a:txBody>
                  <a:tcPr/>
                </a:tc>
                <a:tc>
                  <a:txBody>
                    <a:bodyPr/>
                    <a:lstStyle/>
                    <a:p>
                      <a:r>
                        <a:rPr lang="nl-NL" dirty="0" err="1">
                          <a:solidFill>
                            <a:srgbClr val="FF0000"/>
                          </a:solidFill>
                        </a:rPr>
                        <a:t>Him</a:t>
                      </a:r>
                      <a:r>
                        <a:rPr lang="nl-NL" dirty="0"/>
                        <a:t> (hem)</a:t>
                      </a:r>
                    </a:p>
                  </a:txBody>
                  <a:tcPr/>
                </a:tc>
                <a:tc>
                  <a:txBody>
                    <a:bodyPr/>
                    <a:lstStyle/>
                    <a:p>
                      <a:r>
                        <a:rPr lang="nl-NL" dirty="0">
                          <a:solidFill>
                            <a:srgbClr val="FF0000"/>
                          </a:solidFill>
                        </a:rPr>
                        <a:t>His</a:t>
                      </a:r>
                      <a:r>
                        <a:rPr lang="nl-NL" dirty="0"/>
                        <a:t> (zijn)</a:t>
                      </a:r>
                    </a:p>
                  </a:txBody>
                  <a:tcPr/>
                </a:tc>
                <a:extLst>
                  <a:ext uri="{0D108BD9-81ED-4DB2-BD59-A6C34878D82A}">
                    <a16:rowId xmlns:a16="http://schemas.microsoft.com/office/drawing/2014/main" val="2244502050"/>
                  </a:ext>
                </a:extLst>
              </a:tr>
              <a:tr h="370840">
                <a:tc>
                  <a:txBody>
                    <a:bodyPr/>
                    <a:lstStyle/>
                    <a:p>
                      <a:r>
                        <a:rPr lang="nl-NL" dirty="0" err="1">
                          <a:solidFill>
                            <a:srgbClr val="FF0000"/>
                          </a:solidFill>
                        </a:rPr>
                        <a:t>She</a:t>
                      </a:r>
                      <a:r>
                        <a:rPr lang="nl-NL" baseline="0" dirty="0"/>
                        <a:t> (zij)</a:t>
                      </a:r>
                      <a:endParaRPr lang="nl-NL" dirty="0"/>
                    </a:p>
                  </a:txBody>
                  <a:tcPr/>
                </a:tc>
                <a:tc>
                  <a:txBody>
                    <a:bodyPr/>
                    <a:lstStyle/>
                    <a:p>
                      <a:r>
                        <a:rPr lang="nl-NL" dirty="0">
                          <a:solidFill>
                            <a:srgbClr val="FF0000"/>
                          </a:solidFill>
                        </a:rPr>
                        <a:t>Her</a:t>
                      </a:r>
                      <a:r>
                        <a:rPr lang="nl-NL" dirty="0"/>
                        <a:t> (haar)</a:t>
                      </a:r>
                    </a:p>
                  </a:txBody>
                  <a:tcPr/>
                </a:tc>
                <a:tc>
                  <a:txBody>
                    <a:bodyPr/>
                    <a:lstStyle/>
                    <a:p>
                      <a:r>
                        <a:rPr lang="nl-NL" dirty="0">
                          <a:solidFill>
                            <a:srgbClr val="FF0000"/>
                          </a:solidFill>
                        </a:rPr>
                        <a:t>Her</a:t>
                      </a:r>
                      <a:r>
                        <a:rPr lang="nl-NL" dirty="0"/>
                        <a:t> (haar)</a:t>
                      </a:r>
                    </a:p>
                  </a:txBody>
                  <a:tcPr/>
                </a:tc>
                <a:extLst>
                  <a:ext uri="{0D108BD9-81ED-4DB2-BD59-A6C34878D82A}">
                    <a16:rowId xmlns:a16="http://schemas.microsoft.com/office/drawing/2014/main" val="4247806018"/>
                  </a:ext>
                </a:extLst>
              </a:tr>
              <a:tr h="370840">
                <a:tc>
                  <a:txBody>
                    <a:bodyPr/>
                    <a:lstStyle/>
                    <a:p>
                      <a:r>
                        <a:rPr lang="nl-NL" dirty="0">
                          <a:solidFill>
                            <a:srgbClr val="FF0000"/>
                          </a:solidFill>
                        </a:rPr>
                        <a:t>It</a:t>
                      </a:r>
                      <a:r>
                        <a:rPr lang="nl-NL" dirty="0"/>
                        <a:t> (het)</a:t>
                      </a:r>
                    </a:p>
                  </a:txBody>
                  <a:tcPr/>
                </a:tc>
                <a:tc>
                  <a:txBody>
                    <a:bodyPr/>
                    <a:lstStyle/>
                    <a:p>
                      <a:r>
                        <a:rPr lang="nl-NL" dirty="0">
                          <a:solidFill>
                            <a:srgbClr val="FF0000"/>
                          </a:solidFill>
                        </a:rPr>
                        <a:t>It </a:t>
                      </a:r>
                      <a:r>
                        <a:rPr lang="nl-NL" dirty="0"/>
                        <a:t>(het)</a:t>
                      </a:r>
                    </a:p>
                  </a:txBody>
                  <a:tcPr/>
                </a:tc>
                <a:tc>
                  <a:txBody>
                    <a:bodyPr/>
                    <a:lstStyle/>
                    <a:p>
                      <a:r>
                        <a:rPr lang="nl-NL" dirty="0" err="1">
                          <a:solidFill>
                            <a:srgbClr val="FF0000"/>
                          </a:solidFill>
                        </a:rPr>
                        <a:t>Its</a:t>
                      </a:r>
                      <a:r>
                        <a:rPr lang="nl-NL" dirty="0"/>
                        <a:t> (zijn/haar</a:t>
                      </a:r>
                    </a:p>
                  </a:txBody>
                  <a:tcPr/>
                </a:tc>
                <a:extLst>
                  <a:ext uri="{0D108BD9-81ED-4DB2-BD59-A6C34878D82A}">
                    <a16:rowId xmlns:a16="http://schemas.microsoft.com/office/drawing/2014/main" val="70573042"/>
                  </a:ext>
                </a:extLst>
              </a:tr>
              <a:tr h="370840">
                <a:tc>
                  <a:txBody>
                    <a:bodyPr/>
                    <a:lstStyle/>
                    <a:p>
                      <a:r>
                        <a:rPr lang="nl-NL" dirty="0">
                          <a:solidFill>
                            <a:srgbClr val="FF0000"/>
                          </a:solidFill>
                        </a:rPr>
                        <a:t>We</a:t>
                      </a:r>
                      <a:r>
                        <a:rPr lang="nl-NL" baseline="0" dirty="0"/>
                        <a:t> (wij)</a:t>
                      </a:r>
                      <a:endParaRPr lang="nl-NL" dirty="0"/>
                    </a:p>
                  </a:txBody>
                  <a:tcPr/>
                </a:tc>
                <a:tc>
                  <a:txBody>
                    <a:bodyPr/>
                    <a:lstStyle/>
                    <a:p>
                      <a:r>
                        <a:rPr lang="nl-NL" dirty="0" err="1">
                          <a:solidFill>
                            <a:srgbClr val="FF0000"/>
                          </a:solidFill>
                        </a:rPr>
                        <a:t>Us</a:t>
                      </a:r>
                      <a:r>
                        <a:rPr lang="nl-NL" dirty="0"/>
                        <a:t> (ons)</a:t>
                      </a:r>
                    </a:p>
                  </a:txBody>
                  <a:tcPr/>
                </a:tc>
                <a:tc>
                  <a:txBody>
                    <a:bodyPr/>
                    <a:lstStyle/>
                    <a:p>
                      <a:r>
                        <a:rPr lang="nl-NL" dirty="0" err="1">
                          <a:solidFill>
                            <a:srgbClr val="FF0000"/>
                          </a:solidFill>
                        </a:rPr>
                        <a:t>Our</a:t>
                      </a:r>
                      <a:r>
                        <a:rPr lang="nl-NL" dirty="0"/>
                        <a:t> (ons/onze)</a:t>
                      </a:r>
                    </a:p>
                  </a:txBody>
                  <a:tcPr/>
                </a:tc>
                <a:extLst>
                  <a:ext uri="{0D108BD9-81ED-4DB2-BD59-A6C34878D82A}">
                    <a16:rowId xmlns:a16="http://schemas.microsoft.com/office/drawing/2014/main" val="3068762264"/>
                  </a:ext>
                </a:extLst>
              </a:tr>
              <a:tr h="370840">
                <a:tc>
                  <a:txBody>
                    <a:bodyPr/>
                    <a:lstStyle/>
                    <a:p>
                      <a:r>
                        <a:rPr lang="nl-NL" dirty="0" err="1">
                          <a:solidFill>
                            <a:srgbClr val="FF0000"/>
                          </a:solidFill>
                        </a:rPr>
                        <a:t>You</a:t>
                      </a:r>
                      <a:r>
                        <a:rPr lang="nl-NL" dirty="0"/>
                        <a:t> (jullie)</a:t>
                      </a:r>
                    </a:p>
                  </a:txBody>
                  <a:tcPr/>
                </a:tc>
                <a:tc>
                  <a:txBody>
                    <a:bodyPr/>
                    <a:lstStyle/>
                    <a:p>
                      <a:r>
                        <a:rPr lang="nl-NL" dirty="0" err="1">
                          <a:solidFill>
                            <a:srgbClr val="FF0000"/>
                          </a:solidFill>
                        </a:rPr>
                        <a:t>You</a:t>
                      </a:r>
                      <a:r>
                        <a:rPr lang="nl-NL" dirty="0"/>
                        <a:t> (jullie)</a:t>
                      </a:r>
                    </a:p>
                  </a:txBody>
                  <a:tcPr/>
                </a:tc>
                <a:tc>
                  <a:txBody>
                    <a:bodyPr/>
                    <a:lstStyle/>
                    <a:p>
                      <a:r>
                        <a:rPr lang="nl-NL" dirty="0" err="1">
                          <a:solidFill>
                            <a:srgbClr val="FF0000"/>
                          </a:solidFill>
                        </a:rPr>
                        <a:t>Your</a:t>
                      </a:r>
                      <a:r>
                        <a:rPr lang="nl-NL" dirty="0"/>
                        <a:t> (jullie)</a:t>
                      </a:r>
                    </a:p>
                  </a:txBody>
                  <a:tcPr/>
                </a:tc>
                <a:extLst>
                  <a:ext uri="{0D108BD9-81ED-4DB2-BD59-A6C34878D82A}">
                    <a16:rowId xmlns:a16="http://schemas.microsoft.com/office/drawing/2014/main" val="3991773550"/>
                  </a:ext>
                </a:extLst>
              </a:tr>
              <a:tr h="370840">
                <a:tc>
                  <a:txBody>
                    <a:bodyPr/>
                    <a:lstStyle/>
                    <a:p>
                      <a:r>
                        <a:rPr lang="nl-NL" dirty="0" err="1">
                          <a:solidFill>
                            <a:srgbClr val="FF0000"/>
                          </a:solidFill>
                        </a:rPr>
                        <a:t>They</a:t>
                      </a:r>
                      <a:r>
                        <a:rPr lang="nl-NL" dirty="0"/>
                        <a:t> (zij/die)</a:t>
                      </a:r>
                    </a:p>
                  </a:txBody>
                  <a:tcPr/>
                </a:tc>
                <a:tc>
                  <a:txBody>
                    <a:bodyPr/>
                    <a:lstStyle/>
                    <a:p>
                      <a:r>
                        <a:rPr lang="nl-NL" dirty="0" err="1">
                          <a:solidFill>
                            <a:srgbClr val="FF0000"/>
                          </a:solidFill>
                        </a:rPr>
                        <a:t>Them</a:t>
                      </a:r>
                      <a:r>
                        <a:rPr lang="nl-NL" dirty="0"/>
                        <a:t> (hen)</a:t>
                      </a:r>
                    </a:p>
                  </a:txBody>
                  <a:tcPr/>
                </a:tc>
                <a:tc>
                  <a:txBody>
                    <a:bodyPr/>
                    <a:lstStyle/>
                    <a:p>
                      <a:r>
                        <a:rPr lang="nl-NL" dirty="0" err="1">
                          <a:solidFill>
                            <a:srgbClr val="FF0000"/>
                          </a:solidFill>
                        </a:rPr>
                        <a:t>Their</a:t>
                      </a:r>
                      <a:r>
                        <a:rPr lang="nl-NL" dirty="0"/>
                        <a:t> (hun)</a:t>
                      </a:r>
                    </a:p>
                  </a:txBody>
                  <a:tcPr/>
                </a:tc>
                <a:extLst>
                  <a:ext uri="{0D108BD9-81ED-4DB2-BD59-A6C34878D82A}">
                    <a16:rowId xmlns:a16="http://schemas.microsoft.com/office/drawing/2014/main" val="1622259528"/>
                  </a:ext>
                </a:extLst>
              </a:tr>
            </a:tbl>
          </a:graphicData>
        </a:graphic>
      </p:graphicFrame>
    </p:spTree>
    <p:extLst>
      <p:ext uri="{BB962C8B-B14F-4D97-AF65-F5344CB8AC3E}">
        <p14:creationId xmlns:p14="http://schemas.microsoft.com/office/powerpoint/2010/main" val="339749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Meervoud: </a:t>
            </a:r>
            <a:r>
              <a:rPr lang="nl-NL" dirty="0" err="1"/>
              <a:t>plural</a:t>
            </a:r>
            <a:endParaRPr lang="nl-NL" dirty="0"/>
          </a:p>
        </p:txBody>
      </p:sp>
      <p:pic>
        <p:nvPicPr>
          <p:cNvPr id="4" name="Tijdelijke aanduiding voor inhoud 3" descr="English plurals: a hard tas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5700" y="2473325"/>
            <a:ext cx="6515100" cy="3648075"/>
          </a:xfrm>
        </p:spPr>
      </p:pic>
    </p:spTree>
    <p:extLst>
      <p:ext uri="{BB962C8B-B14F-4D97-AF65-F5344CB8AC3E}">
        <p14:creationId xmlns:p14="http://schemas.microsoft.com/office/powerpoint/2010/main" val="21137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Meervoud: </a:t>
            </a:r>
            <a:r>
              <a:rPr lang="nl-NL" dirty="0" err="1"/>
              <a:t>plural</a:t>
            </a:r>
            <a:endParaRPr lang="nl-NL" dirty="0"/>
          </a:p>
        </p:txBody>
      </p:sp>
      <p:pic>
        <p:nvPicPr>
          <p:cNvPr id="4" name="Afbeelding 3" descr="&lt;strong&gt;Pile Of Shoes&lt;/strong&gt; Seriously!! there are 150,000 &lt;strong&gt;shoes&lt;/strong&gt; her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933056"/>
            <a:ext cx="5097912" cy="2924944"/>
          </a:xfrm>
          <a:prstGeom prst="rect">
            <a:avLst/>
          </a:prstGeom>
        </p:spPr>
      </p:pic>
      <p:sp>
        <p:nvSpPr>
          <p:cNvPr id="3" name="Tijdelijke aanduiding voor inhoud 2"/>
          <p:cNvSpPr>
            <a:spLocks noGrp="1"/>
          </p:cNvSpPr>
          <p:nvPr>
            <p:ph idx="1"/>
          </p:nvPr>
        </p:nvSpPr>
        <p:spPr/>
        <p:txBody>
          <a:bodyPr/>
          <a:lstStyle/>
          <a:p>
            <a:pPr marL="0" indent="0">
              <a:buNone/>
            </a:pPr>
            <a:r>
              <a:rPr lang="nl-NL" dirty="0"/>
              <a:t>Als je meer van iets hebt, of er meer van iets zijn, zet je dat woord in de meervoudsvorm: 1 schoen, 2 schoenen.</a:t>
            </a:r>
          </a:p>
          <a:p>
            <a:pPr marL="0" indent="0">
              <a:buNone/>
            </a:pPr>
            <a:r>
              <a:rPr lang="nl-NL" dirty="0">
                <a:solidFill>
                  <a:schemeClr val="accent1"/>
                </a:solidFill>
              </a:rPr>
              <a:t>In het Engels eindigen de meeste meervoudsvormen op de letter –s</a:t>
            </a:r>
            <a:r>
              <a:rPr lang="nl-NL" dirty="0"/>
              <a:t>:</a:t>
            </a:r>
            <a:br>
              <a:rPr lang="nl-NL" dirty="0"/>
            </a:br>
            <a:r>
              <a:rPr lang="nl-NL" dirty="0"/>
              <a:t>1 </a:t>
            </a:r>
            <a:r>
              <a:rPr lang="nl-NL" dirty="0" err="1"/>
              <a:t>shoe</a:t>
            </a:r>
            <a:r>
              <a:rPr lang="nl-NL" dirty="0"/>
              <a:t>, 2 </a:t>
            </a:r>
            <a:r>
              <a:rPr lang="nl-NL" dirty="0" err="1"/>
              <a:t>shoes</a:t>
            </a:r>
            <a:r>
              <a:rPr lang="nl-NL" dirty="0"/>
              <a:t>.</a:t>
            </a:r>
          </a:p>
          <a:p>
            <a:pPr marL="0" indent="0">
              <a:buNone/>
            </a:pPr>
            <a:r>
              <a:rPr lang="nl-NL" u="sng" dirty="0">
                <a:solidFill>
                  <a:schemeClr val="accent1"/>
                </a:solidFill>
              </a:rPr>
              <a:t>In het Engels heeft het meervoud NOOIT een apostrof s: ‘s.</a:t>
            </a:r>
          </a:p>
        </p:txBody>
      </p:sp>
    </p:spTree>
    <p:extLst>
      <p:ext uri="{BB962C8B-B14F-4D97-AF65-F5344CB8AC3E}">
        <p14:creationId xmlns:p14="http://schemas.microsoft.com/office/powerpoint/2010/main" val="103581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548320" cy="1499616"/>
          </a:xfrm>
        </p:spPr>
        <p:txBody>
          <a:bodyPr/>
          <a:lstStyle/>
          <a:p>
            <a:r>
              <a:rPr lang="nl-NL" dirty="0"/>
              <a:t>Aan de gang zijn: present </a:t>
            </a:r>
            <a:r>
              <a:rPr lang="nl-NL" dirty="0" err="1"/>
              <a:t>continuous</a:t>
            </a:r>
            <a:endParaRPr lang="nl-NL" dirty="0"/>
          </a:p>
        </p:txBody>
      </p:sp>
      <p:pic>
        <p:nvPicPr>
          <p:cNvPr id="4" name="Tijdelijke aanduiding voor inhoud 3" descr="&lt;strong&gt;present continuous&lt;/strong&gt; video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928" y="2276872"/>
            <a:ext cx="5685384" cy="4022725"/>
          </a:xfrm>
        </p:spPr>
      </p:pic>
    </p:spTree>
    <p:extLst>
      <p:ext uri="{BB962C8B-B14F-4D97-AF65-F5344CB8AC3E}">
        <p14:creationId xmlns:p14="http://schemas.microsoft.com/office/powerpoint/2010/main" val="1038803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Meervoud: </a:t>
            </a:r>
            <a:r>
              <a:rPr lang="nl-NL" dirty="0" err="1"/>
              <a:t>plural</a:t>
            </a:r>
            <a:endParaRPr lang="nl-NL" dirty="0"/>
          </a:p>
        </p:txBody>
      </p:sp>
      <p:sp>
        <p:nvSpPr>
          <p:cNvPr id="3" name="Tijdelijke aanduiding voor inhoud 2"/>
          <p:cNvSpPr>
            <a:spLocks noGrp="1"/>
          </p:cNvSpPr>
          <p:nvPr>
            <p:ph idx="1"/>
          </p:nvPr>
        </p:nvSpPr>
        <p:spPr/>
        <p:txBody>
          <a:bodyPr/>
          <a:lstStyle/>
          <a:p>
            <a:r>
              <a:rPr lang="nl-NL" dirty="0"/>
              <a:t>Ook zijn er meervoudsvormen die niet de regel vormen en dus niet op de letter –s eindigen. </a:t>
            </a:r>
            <a:r>
              <a:rPr lang="nl-NL" u="sng" dirty="0">
                <a:solidFill>
                  <a:schemeClr val="accent1"/>
                </a:solidFill>
              </a:rPr>
              <a:t>Deze meervoudsvormen zijn onregelmatig en moet je dus uit je hoofd leren!</a:t>
            </a:r>
            <a:r>
              <a:rPr lang="nl-NL" dirty="0">
                <a:solidFill>
                  <a:schemeClr val="accent1"/>
                </a:solidFill>
              </a:rPr>
              <a:t> Hier zijn een aantal voorbeelden</a:t>
            </a:r>
            <a:r>
              <a:rPr lang="nl-NL">
                <a:solidFill>
                  <a:schemeClr val="accent1"/>
                </a:solidFill>
              </a:rPr>
              <a:t>, maar er zijn er nog meer. </a:t>
            </a:r>
            <a:endParaRPr lang="nl-NL" dirty="0">
              <a:solidFill>
                <a:schemeClr val="accent1"/>
              </a:solidFill>
            </a:endParaRPr>
          </a:p>
          <a:p>
            <a:endParaRPr lang="nl-NL" dirty="0">
              <a:solidFill>
                <a:schemeClr val="accent1"/>
              </a:solidFill>
              <a:sym typeface="Wingdings" panose="05000000000000000000" pitchFamily="2" charset="2"/>
            </a:endParaRPr>
          </a:p>
        </p:txBody>
      </p:sp>
      <p:graphicFrame>
        <p:nvGraphicFramePr>
          <p:cNvPr id="4" name="Tabel 3"/>
          <p:cNvGraphicFramePr>
            <a:graphicFrameLocks noGrp="1"/>
          </p:cNvGraphicFramePr>
          <p:nvPr>
            <p:extLst>
              <p:ext uri="{D42A27DB-BD31-4B8C-83A1-F6EECF244321}">
                <p14:modId xmlns:p14="http://schemas.microsoft.com/office/powerpoint/2010/main" val="2181158455"/>
              </p:ext>
            </p:extLst>
          </p:nvPr>
        </p:nvGraphicFramePr>
        <p:xfrm>
          <a:off x="1365123" y="3429000"/>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30669456"/>
                    </a:ext>
                  </a:extLst>
                </a:gridCol>
                <a:gridCol w="3048000">
                  <a:extLst>
                    <a:ext uri="{9D8B030D-6E8A-4147-A177-3AD203B41FA5}">
                      <a16:colId xmlns:a16="http://schemas.microsoft.com/office/drawing/2014/main" val="1242899567"/>
                    </a:ext>
                  </a:extLst>
                </a:gridCol>
              </a:tblGrid>
              <a:tr h="370840">
                <a:tc>
                  <a:txBody>
                    <a:bodyPr/>
                    <a:lstStyle/>
                    <a:p>
                      <a:r>
                        <a:rPr lang="nl-NL" dirty="0" err="1"/>
                        <a:t>Singular</a:t>
                      </a:r>
                      <a:r>
                        <a:rPr lang="nl-NL" dirty="0"/>
                        <a:t> (enkelvoud)</a:t>
                      </a:r>
                    </a:p>
                  </a:txBody>
                  <a:tcPr/>
                </a:tc>
                <a:tc>
                  <a:txBody>
                    <a:bodyPr/>
                    <a:lstStyle/>
                    <a:p>
                      <a:r>
                        <a:rPr lang="nl-NL" dirty="0" err="1"/>
                        <a:t>Plural</a:t>
                      </a:r>
                      <a:r>
                        <a:rPr lang="nl-NL" dirty="0"/>
                        <a:t> (meervoud)</a:t>
                      </a:r>
                    </a:p>
                  </a:txBody>
                  <a:tcPr/>
                </a:tc>
                <a:extLst>
                  <a:ext uri="{0D108BD9-81ED-4DB2-BD59-A6C34878D82A}">
                    <a16:rowId xmlns:a16="http://schemas.microsoft.com/office/drawing/2014/main" val="1743863394"/>
                  </a:ext>
                </a:extLst>
              </a:tr>
              <a:tr h="370840">
                <a:tc>
                  <a:txBody>
                    <a:bodyPr/>
                    <a:lstStyle/>
                    <a:p>
                      <a:r>
                        <a:rPr lang="nl-NL" dirty="0" err="1"/>
                        <a:t>child</a:t>
                      </a:r>
                      <a:endParaRPr lang="nl-NL" dirty="0"/>
                    </a:p>
                  </a:txBody>
                  <a:tcPr/>
                </a:tc>
                <a:tc>
                  <a:txBody>
                    <a:bodyPr/>
                    <a:lstStyle/>
                    <a:p>
                      <a:r>
                        <a:rPr lang="nl-NL" dirty="0" err="1"/>
                        <a:t>child</a:t>
                      </a:r>
                      <a:r>
                        <a:rPr lang="nl-NL" dirty="0" err="1">
                          <a:solidFill>
                            <a:srgbClr val="FF0000"/>
                          </a:solidFill>
                        </a:rPr>
                        <a:t>ren</a:t>
                      </a:r>
                      <a:endParaRPr lang="nl-NL" dirty="0">
                        <a:solidFill>
                          <a:srgbClr val="FF0000"/>
                        </a:solidFill>
                      </a:endParaRPr>
                    </a:p>
                  </a:txBody>
                  <a:tcPr/>
                </a:tc>
                <a:extLst>
                  <a:ext uri="{0D108BD9-81ED-4DB2-BD59-A6C34878D82A}">
                    <a16:rowId xmlns:a16="http://schemas.microsoft.com/office/drawing/2014/main" val="3782201136"/>
                  </a:ext>
                </a:extLst>
              </a:tr>
              <a:tr h="370840">
                <a:tc>
                  <a:txBody>
                    <a:bodyPr/>
                    <a:lstStyle/>
                    <a:p>
                      <a:r>
                        <a:rPr lang="nl-NL" dirty="0" err="1"/>
                        <a:t>f</a:t>
                      </a:r>
                      <a:r>
                        <a:rPr lang="nl-NL" dirty="0" err="1">
                          <a:solidFill>
                            <a:srgbClr val="FF0000"/>
                          </a:solidFill>
                        </a:rPr>
                        <a:t>oo</a:t>
                      </a:r>
                      <a:r>
                        <a:rPr lang="nl-NL" dirty="0" err="1"/>
                        <a:t>t</a:t>
                      </a:r>
                      <a:endParaRPr lang="nl-NL" dirty="0"/>
                    </a:p>
                  </a:txBody>
                  <a:tcPr/>
                </a:tc>
                <a:tc>
                  <a:txBody>
                    <a:bodyPr/>
                    <a:lstStyle/>
                    <a:p>
                      <a:r>
                        <a:rPr lang="nl-NL" dirty="0" err="1"/>
                        <a:t>f</a:t>
                      </a:r>
                      <a:r>
                        <a:rPr lang="nl-NL" dirty="0" err="1">
                          <a:solidFill>
                            <a:srgbClr val="FF0000"/>
                          </a:solidFill>
                        </a:rPr>
                        <a:t>ee</a:t>
                      </a:r>
                      <a:r>
                        <a:rPr lang="nl-NL" dirty="0" err="1"/>
                        <a:t>t</a:t>
                      </a:r>
                      <a:endParaRPr lang="nl-NL" dirty="0"/>
                    </a:p>
                  </a:txBody>
                  <a:tcPr/>
                </a:tc>
                <a:extLst>
                  <a:ext uri="{0D108BD9-81ED-4DB2-BD59-A6C34878D82A}">
                    <a16:rowId xmlns:a16="http://schemas.microsoft.com/office/drawing/2014/main" val="3155711649"/>
                  </a:ext>
                </a:extLst>
              </a:tr>
              <a:tr h="370840">
                <a:tc>
                  <a:txBody>
                    <a:bodyPr/>
                    <a:lstStyle/>
                    <a:p>
                      <a:r>
                        <a:rPr lang="nl-NL" dirty="0" err="1"/>
                        <a:t>t</a:t>
                      </a:r>
                      <a:r>
                        <a:rPr lang="nl-NL" dirty="0" err="1">
                          <a:solidFill>
                            <a:srgbClr val="FF0000"/>
                          </a:solidFill>
                        </a:rPr>
                        <a:t>oo</a:t>
                      </a:r>
                      <a:r>
                        <a:rPr lang="nl-NL" dirty="0" err="1"/>
                        <a:t>th</a:t>
                      </a:r>
                      <a:endParaRPr lang="nl-NL" dirty="0"/>
                    </a:p>
                  </a:txBody>
                  <a:tcPr/>
                </a:tc>
                <a:tc>
                  <a:txBody>
                    <a:bodyPr/>
                    <a:lstStyle/>
                    <a:p>
                      <a:r>
                        <a:rPr lang="nl-NL" dirty="0" err="1"/>
                        <a:t>t</a:t>
                      </a:r>
                      <a:r>
                        <a:rPr lang="nl-NL" dirty="0" err="1">
                          <a:solidFill>
                            <a:srgbClr val="FF0000"/>
                          </a:solidFill>
                        </a:rPr>
                        <a:t>ee</a:t>
                      </a:r>
                      <a:r>
                        <a:rPr lang="nl-NL" dirty="0" err="1"/>
                        <a:t>th</a:t>
                      </a:r>
                      <a:endParaRPr lang="nl-NL" dirty="0"/>
                    </a:p>
                  </a:txBody>
                  <a:tcPr/>
                </a:tc>
                <a:extLst>
                  <a:ext uri="{0D108BD9-81ED-4DB2-BD59-A6C34878D82A}">
                    <a16:rowId xmlns:a16="http://schemas.microsoft.com/office/drawing/2014/main" val="2156980610"/>
                  </a:ext>
                </a:extLst>
              </a:tr>
              <a:tr h="370840">
                <a:tc>
                  <a:txBody>
                    <a:bodyPr/>
                    <a:lstStyle/>
                    <a:p>
                      <a:r>
                        <a:rPr lang="nl-NL" dirty="0" err="1"/>
                        <a:t>scar</a:t>
                      </a:r>
                      <a:r>
                        <a:rPr lang="nl-NL" dirty="0" err="1">
                          <a:solidFill>
                            <a:srgbClr val="FF0000"/>
                          </a:solidFill>
                        </a:rPr>
                        <a:t>f</a:t>
                      </a:r>
                      <a:endParaRPr lang="nl-NL" dirty="0">
                        <a:solidFill>
                          <a:srgbClr val="FF0000"/>
                        </a:solidFill>
                      </a:endParaRPr>
                    </a:p>
                  </a:txBody>
                  <a:tcPr/>
                </a:tc>
                <a:tc>
                  <a:txBody>
                    <a:bodyPr/>
                    <a:lstStyle/>
                    <a:p>
                      <a:r>
                        <a:rPr lang="nl-NL" dirty="0" err="1"/>
                        <a:t>scar</a:t>
                      </a:r>
                      <a:r>
                        <a:rPr lang="nl-NL" dirty="0" err="1">
                          <a:solidFill>
                            <a:srgbClr val="FF0000"/>
                          </a:solidFill>
                        </a:rPr>
                        <a:t>ves</a:t>
                      </a:r>
                      <a:endParaRPr lang="nl-NL" dirty="0">
                        <a:solidFill>
                          <a:srgbClr val="FF0000"/>
                        </a:solidFill>
                      </a:endParaRPr>
                    </a:p>
                  </a:txBody>
                  <a:tcPr/>
                </a:tc>
                <a:extLst>
                  <a:ext uri="{0D108BD9-81ED-4DB2-BD59-A6C34878D82A}">
                    <a16:rowId xmlns:a16="http://schemas.microsoft.com/office/drawing/2014/main" val="2344352633"/>
                  </a:ext>
                </a:extLst>
              </a:tr>
              <a:tr h="370840">
                <a:tc>
                  <a:txBody>
                    <a:bodyPr/>
                    <a:lstStyle/>
                    <a:p>
                      <a:r>
                        <a:rPr lang="nl-NL" dirty="0"/>
                        <a:t>lad</a:t>
                      </a:r>
                      <a:r>
                        <a:rPr lang="nl-NL" dirty="0">
                          <a:solidFill>
                            <a:srgbClr val="FF0000"/>
                          </a:solidFill>
                        </a:rPr>
                        <a:t>y</a:t>
                      </a:r>
                    </a:p>
                  </a:txBody>
                  <a:tcPr/>
                </a:tc>
                <a:tc>
                  <a:txBody>
                    <a:bodyPr/>
                    <a:lstStyle/>
                    <a:p>
                      <a:r>
                        <a:rPr lang="nl-NL" dirty="0"/>
                        <a:t>lad</a:t>
                      </a:r>
                      <a:r>
                        <a:rPr lang="nl-NL" dirty="0">
                          <a:solidFill>
                            <a:srgbClr val="FF0000"/>
                          </a:solidFill>
                        </a:rPr>
                        <a:t>ies</a:t>
                      </a:r>
                    </a:p>
                  </a:txBody>
                  <a:tcPr/>
                </a:tc>
                <a:extLst>
                  <a:ext uri="{0D108BD9-81ED-4DB2-BD59-A6C34878D82A}">
                    <a16:rowId xmlns:a16="http://schemas.microsoft.com/office/drawing/2014/main" val="1770557954"/>
                  </a:ext>
                </a:extLst>
              </a:tr>
              <a:tr h="370840">
                <a:tc>
                  <a:txBody>
                    <a:bodyPr/>
                    <a:lstStyle/>
                    <a:p>
                      <a:r>
                        <a:rPr lang="nl-NL" dirty="0"/>
                        <a:t>stor</a:t>
                      </a:r>
                      <a:r>
                        <a:rPr lang="nl-NL" dirty="0">
                          <a:solidFill>
                            <a:srgbClr val="FF0000"/>
                          </a:solidFill>
                        </a:rPr>
                        <a:t>y</a:t>
                      </a:r>
                    </a:p>
                  </a:txBody>
                  <a:tcPr/>
                </a:tc>
                <a:tc>
                  <a:txBody>
                    <a:bodyPr/>
                    <a:lstStyle/>
                    <a:p>
                      <a:r>
                        <a:rPr lang="nl-NL" dirty="0" err="1"/>
                        <a:t>stor</a:t>
                      </a:r>
                      <a:r>
                        <a:rPr lang="nl-NL" dirty="0" err="1">
                          <a:solidFill>
                            <a:srgbClr val="FF0000"/>
                          </a:solidFill>
                        </a:rPr>
                        <a:t>ies</a:t>
                      </a:r>
                      <a:endParaRPr lang="nl-NL" dirty="0">
                        <a:solidFill>
                          <a:srgbClr val="FF0000"/>
                        </a:solidFill>
                      </a:endParaRPr>
                    </a:p>
                  </a:txBody>
                  <a:tcPr/>
                </a:tc>
                <a:extLst>
                  <a:ext uri="{0D108BD9-81ED-4DB2-BD59-A6C34878D82A}">
                    <a16:rowId xmlns:a16="http://schemas.microsoft.com/office/drawing/2014/main" val="3866187348"/>
                  </a:ext>
                </a:extLst>
              </a:tr>
            </a:tbl>
          </a:graphicData>
        </a:graphic>
      </p:graphicFrame>
    </p:spTree>
    <p:extLst>
      <p:ext uri="{BB962C8B-B14F-4D97-AF65-F5344CB8AC3E}">
        <p14:creationId xmlns:p14="http://schemas.microsoft.com/office/powerpoint/2010/main" val="91178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692336" cy="1499616"/>
          </a:xfrm>
        </p:spPr>
        <p:txBody>
          <a:bodyPr/>
          <a:lstStyle/>
          <a:p>
            <a:r>
              <a:rPr lang="nl-NL" dirty="0"/>
              <a:t>Aan de gang zijn: present </a:t>
            </a:r>
            <a:r>
              <a:rPr lang="nl-NL" dirty="0" err="1"/>
              <a:t>continuous</a:t>
            </a:r>
            <a:endParaRPr lang="nl-NL" dirty="0"/>
          </a:p>
        </p:txBody>
      </p:sp>
      <p:sp>
        <p:nvSpPr>
          <p:cNvPr id="3" name="Tijdelijke aanduiding voor inhoud 2"/>
          <p:cNvSpPr>
            <a:spLocks noGrp="1"/>
          </p:cNvSpPr>
          <p:nvPr>
            <p:ph idx="1"/>
          </p:nvPr>
        </p:nvSpPr>
        <p:spPr>
          <a:xfrm>
            <a:off x="768096" y="2286000"/>
            <a:ext cx="7290055" cy="4239344"/>
          </a:xfrm>
        </p:spPr>
        <p:txBody>
          <a:bodyPr>
            <a:normAutofit lnSpcReduction="10000"/>
          </a:bodyPr>
          <a:lstStyle/>
          <a:p>
            <a:pPr marL="0" indent="0">
              <a:buNone/>
            </a:pPr>
            <a:r>
              <a:rPr lang="nl-NL" dirty="0"/>
              <a:t>Je gebruikt de </a:t>
            </a:r>
            <a:r>
              <a:rPr lang="nl-NL" dirty="0">
                <a:solidFill>
                  <a:schemeClr val="accent1"/>
                </a:solidFill>
              </a:rPr>
              <a:t>Present </a:t>
            </a:r>
            <a:r>
              <a:rPr lang="nl-NL" dirty="0" err="1">
                <a:solidFill>
                  <a:schemeClr val="accent1"/>
                </a:solidFill>
              </a:rPr>
              <a:t>Continuous</a:t>
            </a:r>
            <a:r>
              <a:rPr lang="nl-NL" dirty="0">
                <a:solidFill>
                  <a:schemeClr val="accent1"/>
                </a:solidFill>
              </a:rPr>
              <a:t> </a:t>
            </a:r>
            <a:r>
              <a:rPr lang="nl-NL" dirty="0"/>
              <a:t>om aan te geven dat iets </a:t>
            </a:r>
            <a:r>
              <a:rPr lang="nl-NL" dirty="0">
                <a:solidFill>
                  <a:schemeClr val="accent1"/>
                </a:solidFill>
              </a:rPr>
              <a:t>NU</a:t>
            </a:r>
            <a:r>
              <a:rPr lang="nl-NL" dirty="0"/>
              <a:t> aan de gang/bezig is, of dat iemand iets nu aan het doen is.</a:t>
            </a:r>
          </a:p>
          <a:p>
            <a:pPr marL="0" indent="0">
              <a:buNone/>
            </a:pPr>
            <a:r>
              <a:rPr lang="nl-NL" dirty="0"/>
              <a:t>In het Nederlands zeggen we dan vaak: Ik ben </a:t>
            </a:r>
            <a:r>
              <a:rPr lang="nl-NL" dirty="0">
                <a:solidFill>
                  <a:schemeClr val="accent1"/>
                </a:solidFill>
              </a:rPr>
              <a:t>aan het </a:t>
            </a:r>
            <a:r>
              <a:rPr lang="nl-NL" dirty="0"/>
              <a:t>bellen, hij is aan het koken, zij zijn aan het voetballen, etc.</a:t>
            </a:r>
            <a:br>
              <a:rPr lang="nl-NL" dirty="0"/>
            </a:br>
            <a:endParaRPr lang="nl-NL" dirty="0"/>
          </a:p>
          <a:p>
            <a:pPr marL="0" indent="0">
              <a:buNone/>
            </a:pPr>
            <a:r>
              <a:rPr lang="nl-NL" dirty="0"/>
              <a:t>In het Engels</a:t>
            </a:r>
            <a:r>
              <a:rPr lang="nl-NL" dirty="0">
                <a:solidFill>
                  <a:schemeClr val="accent1"/>
                </a:solidFill>
              </a:rPr>
              <a:t> </a:t>
            </a:r>
            <a:r>
              <a:rPr lang="nl-NL" dirty="0"/>
              <a:t>maak je de Present </a:t>
            </a:r>
            <a:r>
              <a:rPr lang="nl-NL" dirty="0" err="1"/>
              <a:t>Continuous</a:t>
            </a:r>
            <a:r>
              <a:rPr lang="nl-NL" dirty="0"/>
              <a:t> als volgt:</a:t>
            </a:r>
          </a:p>
          <a:p>
            <a:pPr marL="0" indent="0">
              <a:buNone/>
            </a:pPr>
            <a:r>
              <a:rPr lang="nl-NL" dirty="0">
                <a:solidFill>
                  <a:srgbClr val="FF0000"/>
                </a:solidFill>
              </a:rPr>
              <a:t>1. </a:t>
            </a:r>
            <a:r>
              <a:rPr lang="nl-NL" dirty="0"/>
              <a:t>De juiste </a:t>
            </a:r>
            <a:r>
              <a:rPr lang="nl-NL" dirty="0">
                <a:solidFill>
                  <a:schemeClr val="accent1"/>
                </a:solidFill>
              </a:rPr>
              <a:t>vorm van het werkwoord ‘</a:t>
            </a:r>
            <a:r>
              <a:rPr lang="nl-NL" dirty="0" err="1">
                <a:solidFill>
                  <a:schemeClr val="accent1"/>
                </a:solidFill>
              </a:rPr>
              <a:t>to</a:t>
            </a:r>
            <a:r>
              <a:rPr lang="nl-NL" dirty="0">
                <a:solidFill>
                  <a:schemeClr val="accent1"/>
                </a:solidFill>
              </a:rPr>
              <a:t> </a:t>
            </a:r>
            <a:r>
              <a:rPr lang="nl-NL" dirty="0" err="1">
                <a:solidFill>
                  <a:schemeClr val="accent1"/>
                </a:solidFill>
              </a:rPr>
              <a:t>be</a:t>
            </a:r>
            <a:r>
              <a:rPr lang="nl-NL" dirty="0">
                <a:solidFill>
                  <a:schemeClr val="accent1"/>
                </a:solidFill>
              </a:rPr>
              <a:t>’</a:t>
            </a:r>
            <a:r>
              <a:rPr lang="nl-NL" dirty="0"/>
              <a:t> </a:t>
            </a:r>
            <a:r>
              <a:rPr lang="nl-NL" i="1" dirty="0">
                <a:solidFill>
                  <a:schemeClr val="accent1"/>
                </a:solidFill>
              </a:rPr>
              <a:t>(am-are-is) </a:t>
            </a:r>
            <a:r>
              <a:rPr lang="nl-NL" dirty="0"/>
              <a:t>welke past bij het onderwerp. </a:t>
            </a:r>
            <a:r>
              <a:rPr lang="nl-NL" i="1" dirty="0">
                <a:solidFill>
                  <a:srgbClr val="FF0000"/>
                </a:solidFill>
              </a:rPr>
              <a:t>(I am)</a:t>
            </a:r>
          </a:p>
          <a:p>
            <a:pPr marL="0" indent="0">
              <a:buNone/>
            </a:pPr>
            <a:r>
              <a:rPr lang="nl-NL" dirty="0">
                <a:solidFill>
                  <a:srgbClr val="FF0000"/>
                </a:solidFill>
              </a:rPr>
              <a:t>2. </a:t>
            </a:r>
            <a:r>
              <a:rPr lang="nl-NL" dirty="0"/>
              <a:t>Daarna komt </a:t>
            </a:r>
            <a:r>
              <a:rPr lang="nl-NL" dirty="0">
                <a:solidFill>
                  <a:schemeClr val="accent1"/>
                </a:solidFill>
              </a:rPr>
              <a:t>hele werkwoord</a:t>
            </a:r>
            <a:r>
              <a:rPr lang="nl-NL" dirty="0"/>
              <a:t>, waarmee je aangeeft wat de persoon op dat moment aan het doen is. </a:t>
            </a:r>
            <a:r>
              <a:rPr lang="nl-NL" i="1" dirty="0">
                <a:solidFill>
                  <a:srgbClr val="FF0000"/>
                </a:solidFill>
              </a:rPr>
              <a:t>(I am </a:t>
            </a:r>
            <a:r>
              <a:rPr lang="nl-NL" i="1" dirty="0" err="1">
                <a:solidFill>
                  <a:srgbClr val="FF0000"/>
                </a:solidFill>
              </a:rPr>
              <a:t>work</a:t>
            </a:r>
            <a:r>
              <a:rPr lang="nl-NL" i="1" dirty="0">
                <a:solidFill>
                  <a:srgbClr val="FF0000"/>
                </a:solidFill>
              </a:rPr>
              <a:t>)</a:t>
            </a:r>
          </a:p>
          <a:p>
            <a:pPr marL="0" indent="0">
              <a:buNone/>
            </a:pPr>
            <a:r>
              <a:rPr lang="nl-NL" dirty="0">
                <a:solidFill>
                  <a:srgbClr val="FF0000"/>
                </a:solidFill>
              </a:rPr>
              <a:t>3. </a:t>
            </a:r>
            <a:r>
              <a:rPr lang="nl-NL" dirty="0"/>
              <a:t>Vervolgens plak je </a:t>
            </a:r>
            <a:r>
              <a:rPr lang="nl-NL" dirty="0">
                <a:solidFill>
                  <a:schemeClr val="accent1"/>
                </a:solidFill>
              </a:rPr>
              <a:t>de letters ‘-</a:t>
            </a:r>
            <a:r>
              <a:rPr lang="nl-NL" dirty="0" err="1">
                <a:solidFill>
                  <a:schemeClr val="accent1"/>
                </a:solidFill>
              </a:rPr>
              <a:t>ing</a:t>
            </a:r>
            <a:r>
              <a:rPr lang="nl-NL" dirty="0">
                <a:solidFill>
                  <a:schemeClr val="accent1"/>
                </a:solidFill>
              </a:rPr>
              <a:t>’ </a:t>
            </a:r>
            <a:r>
              <a:rPr lang="nl-NL" dirty="0"/>
              <a:t>achter het hele werkwoord. </a:t>
            </a:r>
            <a:br>
              <a:rPr lang="nl-NL" dirty="0"/>
            </a:br>
            <a:r>
              <a:rPr lang="nl-NL" i="1" dirty="0">
                <a:solidFill>
                  <a:srgbClr val="FF0000"/>
                </a:solidFill>
              </a:rPr>
              <a:t>(I am </a:t>
            </a:r>
            <a:r>
              <a:rPr lang="nl-NL" i="1" dirty="0" err="1">
                <a:solidFill>
                  <a:srgbClr val="FF0000"/>
                </a:solidFill>
              </a:rPr>
              <a:t>working</a:t>
            </a:r>
            <a:r>
              <a:rPr lang="nl-NL" i="1" dirty="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42053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692336" cy="1499616"/>
          </a:xfrm>
        </p:spPr>
        <p:txBody>
          <a:bodyPr/>
          <a:lstStyle/>
          <a:p>
            <a:r>
              <a:rPr lang="nl-NL" dirty="0"/>
              <a:t>Aan de gang zijn: present </a:t>
            </a:r>
            <a:r>
              <a:rPr lang="nl-NL" dirty="0" err="1"/>
              <a:t>continuous</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68481618"/>
              </p:ext>
            </p:extLst>
          </p:nvPr>
        </p:nvGraphicFramePr>
        <p:xfrm>
          <a:off x="768350" y="2708920"/>
          <a:ext cx="7289800" cy="3337560"/>
        </p:xfrm>
        <a:graphic>
          <a:graphicData uri="http://schemas.openxmlformats.org/drawingml/2006/table">
            <a:tbl>
              <a:tblPr firstRow="1" bandRow="1">
                <a:tableStyleId>{5C22544A-7EE6-4342-B048-85BDC9FD1C3A}</a:tableStyleId>
              </a:tblPr>
              <a:tblGrid>
                <a:gridCol w="3731642">
                  <a:extLst>
                    <a:ext uri="{9D8B030D-6E8A-4147-A177-3AD203B41FA5}">
                      <a16:colId xmlns:a16="http://schemas.microsoft.com/office/drawing/2014/main" val="1133921918"/>
                    </a:ext>
                  </a:extLst>
                </a:gridCol>
                <a:gridCol w="3558158">
                  <a:extLst>
                    <a:ext uri="{9D8B030D-6E8A-4147-A177-3AD203B41FA5}">
                      <a16:colId xmlns:a16="http://schemas.microsoft.com/office/drawing/2014/main" val="3372319623"/>
                    </a:ext>
                  </a:extLst>
                </a:gridCol>
              </a:tblGrid>
              <a:tr h="370840">
                <a:tc>
                  <a:txBody>
                    <a:bodyPr/>
                    <a:lstStyle/>
                    <a:p>
                      <a:r>
                        <a:rPr lang="nl-NL" dirty="0"/>
                        <a:t>Engels (korte</a:t>
                      </a:r>
                      <a:r>
                        <a:rPr lang="nl-NL" baseline="0" dirty="0"/>
                        <a:t> vorm tussen haakjes)</a:t>
                      </a:r>
                      <a:endParaRPr lang="nl-NL" dirty="0"/>
                    </a:p>
                  </a:txBody>
                  <a:tcPr/>
                </a:tc>
                <a:tc>
                  <a:txBody>
                    <a:bodyPr/>
                    <a:lstStyle/>
                    <a:p>
                      <a:r>
                        <a:rPr lang="nl-NL" dirty="0"/>
                        <a:t>Nederlands</a:t>
                      </a:r>
                    </a:p>
                  </a:txBody>
                  <a:tcPr/>
                </a:tc>
                <a:extLst>
                  <a:ext uri="{0D108BD9-81ED-4DB2-BD59-A6C34878D82A}">
                    <a16:rowId xmlns:a16="http://schemas.microsoft.com/office/drawing/2014/main" val="1905315682"/>
                  </a:ext>
                </a:extLst>
              </a:tr>
              <a:tr h="370840">
                <a:tc>
                  <a:txBody>
                    <a:bodyPr/>
                    <a:lstStyle/>
                    <a:p>
                      <a:r>
                        <a:rPr lang="nl-NL" dirty="0"/>
                        <a:t>I am </a:t>
                      </a:r>
                      <a:r>
                        <a:rPr lang="nl-NL" dirty="0" err="1"/>
                        <a:t>working</a:t>
                      </a:r>
                      <a:r>
                        <a:rPr lang="nl-NL" dirty="0"/>
                        <a:t> (</a:t>
                      </a:r>
                      <a:r>
                        <a:rPr lang="nl-NL" dirty="0" err="1"/>
                        <a:t>I’m</a:t>
                      </a:r>
                      <a:r>
                        <a:rPr lang="nl-NL" dirty="0"/>
                        <a:t> </a:t>
                      </a:r>
                      <a:r>
                        <a:rPr lang="nl-NL" dirty="0" err="1"/>
                        <a:t>working</a:t>
                      </a:r>
                      <a:r>
                        <a:rPr lang="nl-NL" dirty="0"/>
                        <a:t>).</a:t>
                      </a:r>
                    </a:p>
                  </a:txBody>
                  <a:tcPr/>
                </a:tc>
                <a:tc>
                  <a:txBody>
                    <a:bodyPr/>
                    <a:lstStyle/>
                    <a:p>
                      <a:r>
                        <a:rPr lang="nl-NL" dirty="0"/>
                        <a:t>Ik ben aan het werken.</a:t>
                      </a:r>
                    </a:p>
                  </a:txBody>
                  <a:tcPr/>
                </a:tc>
                <a:extLst>
                  <a:ext uri="{0D108BD9-81ED-4DB2-BD59-A6C34878D82A}">
                    <a16:rowId xmlns:a16="http://schemas.microsoft.com/office/drawing/2014/main" val="3966630652"/>
                  </a:ext>
                </a:extLst>
              </a:tr>
              <a:tr h="370840">
                <a:tc>
                  <a:txBody>
                    <a:bodyPr/>
                    <a:lstStyle/>
                    <a:p>
                      <a:r>
                        <a:rPr lang="nl-NL" dirty="0" err="1"/>
                        <a:t>You</a:t>
                      </a:r>
                      <a:r>
                        <a:rPr lang="nl-NL" dirty="0"/>
                        <a:t> are </a:t>
                      </a:r>
                      <a:r>
                        <a:rPr lang="nl-NL" dirty="0" err="1"/>
                        <a:t>working</a:t>
                      </a:r>
                      <a:r>
                        <a:rPr lang="nl-NL" dirty="0"/>
                        <a:t> (</a:t>
                      </a:r>
                      <a:r>
                        <a:rPr lang="nl-NL" dirty="0" err="1"/>
                        <a:t>You’re</a:t>
                      </a:r>
                      <a:r>
                        <a:rPr lang="nl-NL" dirty="0"/>
                        <a:t> </a:t>
                      </a:r>
                      <a:r>
                        <a:rPr lang="nl-NL" dirty="0" err="1"/>
                        <a:t>working</a:t>
                      </a:r>
                      <a:r>
                        <a:rPr lang="nl-NL" dirty="0"/>
                        <a:t>).</a:t>
                      </a:r>
                    </a:p>
                  </a:txBody>
                  <a:tcPr/>
                </a:tc>
                <a:tc>
                  <a:txBody>
                    <a:bodyPr/>
                    <a:lstStyle/>
                    <a:p>
                      <a:r>
                        <a:rPr lang="nl-NL" dirty="0"/>
                        <a:t>Je bent aan het werken.</a:t>
                      </a:r>
                    </a:p>
                  </a:txBody>
                  <a:tcPr/>
                </a:tc>
                <a:extLst>
                  <a:ext uri="{0D108BD9-81ED-4DB2-BD59-A6C34878D82A}">
                    <a16:rowId xmlns:a16="http://schemas.microsoft.com/office/drawing/2014/main" val="713099103"/>
                  </a:ext>
                </a:extLst>
              </a:tr>
              <a:tr h="370840">
                <a:tc>
                  <a:txBody>
                    <a:bodyPr/>
                    <a:lstStyle/>
                    <a:p>
                      <a:r>
                        <a:rPr lang="nl-NL" dirty="0"/>
                        <a:t>He is </a:t>
                      </a:r>
                      <a:r>
                        <a:rPr lang="nl-NL" dirty="0" err="1"/>
                        <a:t>working</a:t>
                      </a:r>
                      <a:r>
                        <a:rPr lang="nl-NL" dirty="0"/>
                        <a:t> (</a:t>
                      </a:r>
                      <a:r>
                        <a:rPr lang="nl-NL" dirty="0" err="1"/>
                        <a:t>He’s</a:t>
                      </a:r>
                      <a:r>
                        <a:rPr lang="nl-NL" dirty="0"/>
                        <a:t> </a:t>
                      </a:r>
                      <a:r>
                        <a:rPr lang="nl-NL" dirty="0" err="1"/>
                        <a:t>working</a:t>
                      </a:r>
                      <a:r>
                        <a:rPr lang="nl-NL" dirty="0"/>
                        <a:t>).</a:t>
                      </a:r>
                    </a:p>
                  </a:txBody>
                  <a:tcPr/>
                </a:tc>
                <a:tc>
                  <a:txBody>
                    <a:bodyPr/>
                    <a:lstStyle/>
                    <a:p>
                      <a:r>
                        <a:rPr lang="nl-NL" dirty="0"/>
                        <a:t>Hij is aan het werken.</a:t>
                      </a:r>
                    </a:p>
                  </a:txBody>
                  <a:tcPr/>
                </a:tc>
                <a:extLst>
                  <a:ext uri="{0D108BD9-81ED-4DB2-BD59-A6C34878D82A}">
                    <a16:rowId xmlns:a16="http://schemas.microsoft.com/office/drawing/2014/main" val="30476536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She</a:t>
                      </a:r>
                      <a:r>
                        <a:rPr lang="nl-NL" dirty="0"/>
                        <a:t> is </a:t>
                      </a:r>
                      <a:r>
                        <a:rPr lang="nl-NL" dirty="0" err="1"/>
                        <a:t>working</a:t>
                      </a:r>
                      <a:r>
                        <a:rPr lang="nl-NL" dirty="0"/>
                        <a:t> (</a:t>
                      </a:r>
                      <a:r>
                        <a:rPr lang="nl-NL" dirty="0" err="1"/>
                        <a:t>She’s</a:t>
                      </a:r>
                      <a:r>
                        <a:rPr lang="nl-NL" dirty="0"/>
                        <a:t> </a:t>
                      </a:r>
                      <a:r>
                        <a:rPr lang="nl-NL" dirty="0" err="1"/>
                        <a:t>working</a:t>
                      </a:r>
                      <a:r>
                        <a:rPr lang="nl-NL"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Zij is aan het werken.</a:t>
                      </a:r>
                    </a:p>
                  </a:txBody>
                  <a:tcPr/>
                </a:tc>
                <a:extLst>
                  <a:ext uri="{0D108BD9-81ED-4DB2-BD59-A6C34878D82A}">
                    <a16:rowId xmlns:a16="http://schemas.microsoft.com/office/drawing/2014/main" val="37490039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It is </a:t>
                      </a:r>
                      <a:r>
                        <a:rPr lang="nl-NL" dirty="0" err="1"/>
                        <a:t>working</a:t>
                      </a:r>
                      <a:r>
                        <a:rPr lang="nl-NL" dirty="0"/>
                        <a:t> (It’s </a:t>
                      </a:r>
                      <a:r>
                        <a:rPr lang="nl-NL" dirty="0" err="1"/>
                        <a:t>working</a:t>
                      </a:r>
                      <a:r>
                        <a:rPr lang="nl-NL"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aan het werken.</a:t>
                      </a:r>
                    </a:p>
                  </a:txBody>
                  <a:tcPr/>
                </a:tc>
                <a:extLst>
                  <a:ext uri="{0D108BD9-81ED-4DB2-BD59-A6C34878D82A}">
                    <a16:rowId xmlns:a16="http://schemas.microsoft.com/office/drawing/2014/main" val="2934305500"/>
                  </a:ext>
                </a:extLst>
              </a:tr>
              <a:tr h="370840">
                <a:tc>
                  <a:txBody>
                    <a:bodyPr/>
                    <a:lstStyle/>
                    <a:p>
                      <a:r>
                        <a:rPr lang="nl-NL" dirty="0"/>
                        <a:t>We are </a:t>
                      </a:r>
                      <a:r>
                        <a:rPr lang="nl-NL" dirty="0" err="1"/>
                        <a:t>working</a:t>
                      </a:r>
                      <a:r>
                        <a:rPr lang="nl-NL" dirty="0"/>
                        <a:t> (</a:t>
                      </a:r>
                      <a:r>
                        <a:rPr lang="nl-NL" dirty="0" err="1"/>
                        <a:t>We</a:t>
                      </a:r>
                      <a:r>
                        <a:rPr lang="nl-NL" baseline="0" dirty="0" err="1"/>
                        <a:t>’re</a:t>
                      </a:r>
                      <a:r>
                        <a:rPr lang="nl-NL" baseline="0" dirty="0"/>
                        <a:t> </a:t>
                      </a:r>
                      <a:r>
                        <a:rPr lang="nl-NL" baseline="0" dirty="0" err="1"/>
                        <a:t>working</a:t>
                      </a:r>
                      <a:r>
                        <a:rPr lang="nl-NL" baseline="0" dirty="0"/>
                        <a:t>).</a:t>
                      </a:r>
                      <a:endParaRPr lang="nl-NL" dirty="0"/>
                    </a:p>
                  </a:txBody>
                  <a:tcPr/>
                </a:tc>
                <a:tc>
                  <a:txBody>
                    <a:bodyPr/>
                    <a:lstStyle/>
                    <a:p>
                      <a:r>
                        <a:rPr lang="nl-NL" dirty="0"/>
                        <a:t>Wij zijn aan het werken.</a:t>
                      </a:r>
                    </a:p>
                  </a:txBody>
                  <a:tcPr/>
                </a:tc>
                <a:extLst>
                  <a:ext uri="{0D108BD9-81ED-4DB2-BD59-A6C34878D82A}">
                    <a16:rowId xmlns:a16="http://schemas.microsoft.com/office/drawing/2014/main" val="3399768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You</a:t>
                      </a:r>
                      <a:r>
                        <a:rPr lang="nl-NL" dirty="0"/>
                        <a:t> are </a:t>
                      </a:r>
                      <a:r>
                        <a:rPr lang="nl-NL" dirty="0" err="1"/>
                        <a:t>working</a:t>
                      </a:r>
                      <a:r>
                        <a:rPr lang="nl-NL" dirty="0"/>
                        <a:t> (</a:t>
                      </a:r>
                      <a:r>
                        <a:rPr lang="nl-NL" dirty="0" err="1"/>
                        <a:t>You’re</a:t>
                      </a:r>
                      <a:r>
                        <a:rPr lang="nl-NL" dirty="0"/>
                        <a:t> </a:t>
                      </a:r>
                      <a:r>
                        <a:rPr lang="nl-NL" dirty="0" err="1"/>
                        <a:t>working</a:t>
                      </a:r>
                      <a:r>
                        <a:rPr lang="nl-NL" dirty="0"/>
                        <a:t>).</a:t>
                      </a:r>
                    </a:p>
                  </a:txBody>
                  <a:tcPr/>
                </a:tc>
                <a:tc>
                  <a:txBody>
                    <a:bodyPr/>
                    <a:lstStyle/>
                    <a:p>
                      <a:r>
                        <a:rPr lang="nl-NL" dirty="0"/>
                        <a:t>Jullie zijn aan het werken.</a:t>
                      </a:r>
                    </a:p>
                  </a:txBody>
                  <a:tcPr/>
                </a:tc>
                <a:extLst>
                  <a:ext uri="{0D108BD9-81ED-4DB2-BD59-A6C34878D82A}">
                    <a16:rowId xmlns:a16="http://schemas.microsoft.com/office/drawing/2014/main" val="31699445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They</a:t>
                      </a:r>
                      <a:r>
                        <a:rPr lang="nl-NL" dirty="0"/>
                        <a:t> are </a:t>
                      </a:r>
                      <a:r>
                        <a:rPr lang="nl-NL" dirty="0" err="1"/>
                        <a:t>working</a:t>
                      </a:r>
                      <a:r>
                        <a:rPr lang="nl-NL" dirty="0"/>
                        <a:t> (</a:t>
                      </a:r>
                      <a:r>
                        <a:rPr lang="nl-NL" dirty="0" err="1"/>
                        <a:t>They</a:t>
                      </a:r>
                      <a:r>
                        <a:rPr lang="nl-NL" baseline="0" dirty="0" err="1"/>
                        <a:t>’re</a:t>
                      </a:r>
                      <a:r>
                        <a:rPr lang="nl-NL" baseline="0" dirty="0"/>
                        <a:t> </a:t>
                      </a:r>
                      <a:r>
                        <a:rPr lang="nl-NL" baseline="0" dirty="0" err="1"/>
                        <a:t>working</a:t>
                      </a:r>
                      <a:r>
                        <a:rPr lang="nl-NL" baseline="0" dirty="0"/>
                        <a:t>).</a:t>
                      </a:r>
                      <a:endParaRPr lang="nl-NL" dirty="0"/>
                    </a:p>
                  </a:txBody>
                  <a:tcPr/>
                </a:tc>
                <a:tc>
                  <a:txBody>
                    <a:bodyPr/>
                    <a:lstStyle/>
                    <a:p>
                      <a:r>
                        <a:rPr lang="nl-NL" dirty="0"/>
                        <a:t>Zij</a:t>
                      </a:r>
                      <a:r>
                        <a:rPr lang="nl-NL" baseline="0" dirty="0"/>
                        <a:t> zijn/Die is aan het werken.</a:t>
                      </a:r>
                      <a:endParaRPr lang="nl-NL" dirty="0"/>
                    </a:p>
                  </a:txBody>
                  <a:tcPr/>
                </a:tc>
                <a:extLst>
                  <a:ext uri="{0D108BD9-81ED-4DB2-BD59-A6C34878D82A}">
                    <a16:rowId xmlns:a16="http://schemas.microsoft.com/office/drawing/2014/main" val="1734293007"/>
                  </a:ext>
                </a:extLst>
              </a:tr>
            </a:tbl>
          </a:graphicData>
        </a:graphic>
      </p:graphicFrame>
      <p:sp>
        <p:nvSpPr>
          <p:cNvPr id="5" name="Tekstvak 4"/>
          <p:cNvSpPr txBox="1"/>
          <p:nvPr/>
        </p:nvSpPr>
        <p:spPr>
          <a:xfrm>
            <a:off x="683568" y="2132856"/>
            <a:ext cx="7374582" cy="400110"/>
          </a:xfrm>
          <a:prstGeom prst="rect">
            <a:avLst/>
          </a:prstGeom>
          <a:noFill/>
        </p:spPr>
        <p:txBody>
          <a:bodyPr wrap="square" rtlCol="0">
            <a:spAutoFit/>
          </a:bodyPr>
          <a:lstStyle/>
          <a:p>
            <a:r>
              <a:rPr lang="nl-NL" sz="2000" u="sng" dirty="0">
                <a:solidFill>
                  <a:schemeClr val="accent1"/>
                </a:solidFill>
              </a:rPr>
              <a:t>Engelsen gebruiken bijna altijd de korte vorm!</a:t>
            </a:r>
          </a:p>
        </p:txBody>
      </p:sp>
    </p:spTree>
    <p:extLst>
      <p:ext uri="{BB962C8B-B14F-4D97-AF65-F5344CB8AC3E}">
        <p14:creationId xmlns:p14="http://schemas.microsoft.com/office/powerpoint/2010/main" val="54387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692336" cy="1499616"/>
          </a:xfrm>
        </p:spPr>
        <p:txBody>
          <a:bodyPr/>
          <a:lstStyle/>
          <a:p>
            <a:r>
              <a:rPr lang="nl-NL" dirty="0"/>
              <a:t>Aan de gang zijn: present </a:t>
            </a:r>
            <a:r>
              <a:rPr lang="nl-NL" dirty="0" err="1"/>
              <a:t>continuous</a:t>
            </a:r>
            <a:endParaRPr lang="nl-NL" dirty="0"/>
          </a:p>
        </p:txBody>
      </p:sp>
      <p:sp>
        <p:nvSpPr>
          <p:cNvPr id="3" name="Tijdelijke aanduiding voor inhoud 2"/>
          <p:cNvSpPr>
            <a:spLocks noGrp="1"/>
          </p:cNvSpPr>
          <p:nvPr>
            <p:ph idx="1"/>
          </p:nvPr>
        </p:nvSpPr>
        <p:spPr>
          <a:xfrm>
            <a:off x="768094" y="1916832"/>
            <a:ext cx="7290055" cy="4239344"/>
          </a:xfrm>
        </p:spPr>
        <p:txBody>
          <a:bodyPr>
            <a:normAutofit/>
          </a:bodyPr>
          <a:lstStyle/>
          <a:p>
            <a:pPr marL="0" indent="0">
              <a:buNone/>
            </a:pPr>
            <a:r>
              <a:rPr lang="nl-NL" dirty="0"/>
              <a:t>Je kunt de Present </a:t>
            </a:r>
            <a:r>
              <a:rPr lang="nl-NL" dirty="0" err="1"/>
              <a:t>Continuous</a:t>
            </a:r>
            <a:r>
              <a:rPr lang="nl-NL" dirty="0"/>
              <a:t> natuurlijk ook </a:t>
            </a:r>
            <a:r>
              <a:rPr lang="nl-NL" dirty="0">
                <a:solidFill>
                  <a:schemeClr val="accent1"/>
                </a:solidFill>
              </a:rPr>
              <a:t>ontkennend</a:t>
            </a:r>
            <a:r>
              <a:rPr lang="nl-NL" dirty="0"/>
              <a:t> maken. Daarmee geef je aan dat iemand op dit moment niet iets aan het doen is. Je doet dit door het woordje </a:t>
            </a:r>
            <a:r>
              <a:rPr lang="nl-NL" dirty="0">
                <a:solidFill>
                  <a:schemeClr val="accent1"/>
                </a:solidFill>
              </a:rPr>
              <a:t>‘</a:t>
            </a:r>
            <a:r>
              <a:rPr lang="nl-NL" dirty="0" err="1">
                <a:solidFill>
                  <a:schemeClr val="accent1"/>
                </a:solidFill>
              </a:rPr>
              <a:t>not</a:t>
            </a:r>
            <a:r>
              <a:rPr lang="nl-NL" dirty="0">
                <a:solidFill>
                  <a:schemeClr val="accent1"/>
                </a:solidFill>
              </a:rPr>
              <a:t>’ </a:t>
            </a:r>
            <a:r>
              <a:rPr lang="nl-NL" dirty="0"/>
              <a:t>toe te voegen.</a:t>
            </a:r>
            <a:br>
              <a:rPr lang="nl-NL" dirty="0">
                <a:solidFill>
                  <a:srgbClr val="FF0000"/>
                </a:solidFill>
              </a:rPr>
            </a:br>
            <a:r>
              <a:rPr lang="nl-NL" u="sng" dirty="0">
                <a:solidFill>
                  <a:schemeClr val="accent1"/>
                </a:solidFill>
              </a:rPr>
              <a:t>Engelsen gebruiken bijna altijd de korte vorm!</a:t>
            </a:r>
          </a:p>
        </p:txBody>
      </p:sp>
      <p:graphicFrame>
        <p:nvGraphicFramePr>
          <p:cNvPr id="4" name="Tabel 3"/>
          <p:cNvGraphicFramePr>
            <a:graphicFrameLocks noGrp="1"/>
          </p:cNvGraphicFramePr>
          <p:nvPr>
            <p:extLst>
              <p:ext uri="{D42A27DB-BD31-4B8C-83A1-F6EECF244321}">
                <p14:modId xmlns:p14="http://schemas.microsoft.com/office/powerpoint/2010/main" val="2037015341"/>
              </p:ext>
            </p:extLst>
          </p:nvPr>
        </p:nvGraphicFramePr>
        <p:xfrm>
          <a:off x="768094" y="3259792"/>
          <a:ext cx="7290056" cy="3606800"/>
        </p:xfrm>
        <a:graphic>
          <a:graphicData uri="http://schemas.openxmlformats.org/drawingml/2006/table">
            <a:tbl>
              <a:tblPr firstRow="1" bandRow="1">
                <a:tableStyleId>{5C22544A-7EE6-4342-B048-85BDC9FD1C3A}</a:tableStyleId>
              </a:tblPr>
              <a:tblGrid>
                <a:gridCol w="4163946">
                  <a:extLst>
                    <a:ext uri="{9D8B030D-6E8A-4147-A177-3AD203B41FA5}">
                      <a16:colId xmlns:a16="http://schemas.microsoft.com/office/drawing/2014/main" val="3029625852"/>
                    </a:ext>
                  </a:extLst>
                </a:gridCol>
                <a:gridCol w="3126110">
                  <a:extLst>
                    <a:ext uri="{9D8B030D-6E8A-4147-A177-3AD203B41FA5}">
                      <a16:colId xmlns:a16="http://schemas.microsoft.com/office/drawing/2014/main" val="1350129699"/>
                    </a:ext>
                  </a:extLst>
                </a:gridCol>
              </a:tblGrid>
              <a:tr h="370840">
                <a:tc>
                  <a:txBody>
                    <a:bodyPr/>
                    <a:lstStyle/>
                    <a:p>
                      <a:r>
                        <a:rPr lang="nl-NL" dirty="0"/>
                        <a:t>Engels (korte vorm tussen haakjes)</a:t>
                      </a:r>
                    </a:p>
                  </a:txBody>
                  <a:tcPr/>
                </a:tc>
                <a:tc>
                  <a:txBody>
                    <a:bodyPr/>
                    <a:lstStyle/>
                    <a:p>
                      <a:r>
                        <a:rPr lang="nl-NL" dirty="0"/>
                        <a:t>Nederlands</a:t>
                      </a:r>
                    </a:p>
                  </a:txBody>
                  <a:tcPr/>
                </a:tc>
                <a:extLst>
                  <a:ext uri="{0D108BD9-81ED-4DB2-BD59-A6C34878D82A}">
                    <a16:rowId xmlns:a16="http://schemas.microsoft.com/office/drawing/2014/main" val="1417180176"/>
                  </a:ext>
                </a:extLst>
              </a:tr>
              <a:tr h="370840">
                <a:tc>
                  <a:txBody>
                    <a:bodyPr/>
                    <a:lstStyle/>
                    <a:p>
                      <a:r>
                        <a:rPr lang="nl-NL" dirty="0"/>
                        <a:t>I am </a:t>
                      </a:r>
                      <a:r>
                        <a:rPr lang="nl-NL" dirty="0" err="1">
                          <a:solidFill>
                            <a:srgbClr val="FF0000"/>
                          </a:solidFill>
                        </a:rPr>
                        <a:t>not</a:t>
                      </a:r>
                      <a:r>
                        <a:rPr lang="nl-NL" dirty="0"/>
                        <a:t> </a:t>
                      </a:r>
                      <a:r>
                        <a:rPr lang="nl-NL" dirty="0" err="1"/>
                        <a:t>working</a:t>
                      </a:r>
                      <a:r>
                        <a:rPr lang="nl-NL" dirty="0"/>
                        <a:t> (</a:t>
                      </a:r>
                      <a:r>
                        <a:rPr lang="nl-NL" dirty="0" err="1"/>
                        <a:t>I’m</a:t>
                      </a:r>
                      <a:r>
                        <a:rPr lang="nl-NL" dirty="0"/>
                        <a:t> </a:t>
                      </a:r>
                      <a:r>
                        <a:rPr lang="nl-NL" dirty="0" err="1"/>
                        <a:t>not</a:t>
                      </a:r>
                      <a:r>
                        <a:rPr lang="nl-NL" dirty="0"/>
                        <a:t> </a:t>
                      </a:r>
                      <a:r>
                        <a:rPr lang="nl-NL" dirty="0" err="1"/>
                        <a:t>working</a:t>
                      </a:r>
                      <a:r>
                        <a:rPr lang="nl-NL" dirty="0"/>
                        <a:t>).</a:t>
                      </a:r>
                    </a:p>
                  </a:txBody>
                  <a:tcPr/>
                </a:tc>
                <a:tc>
                  <a:txBody>
                    <a:bodyPr/>
                    <a:lstStyle/>
                    <a:p>
                      <a:r>
                        <a:rPr lang="nl-NL" dirty="0"/>
                        <a:t>Ik ben niet aan het werken.</a:t>
                      </a:r>
                    </a:p>
                  </a:txBody>
                  <a:tcPr/>
                </a:tc>
                <a:extLst>
                  <a:ext uri="{0D108BD9-81ED-4DB2-BD59-A6C34878D82A}">
                    <a16:rowId xmlns:a16="http://schemas.microsoft.com/office/drawing/2014/main" val="798913904"/>
                  </a:ext>
                </a:extLst>
              </a:tr>
              <a:tr h="370840">
                <a:tc>
                  <a:txBody>
                    <a:bodyPr/>
                    <a:lstStyle/>
                    <a:p>
                      <a:r>
                        <a:rPr lang="nl-NL" dirty="0" err="1"/>
                        <a:t>You</a:t>
                      </a:r>
                      <a:r>
                        <a:rPr lang="nl-NL" dirty="0"/>
                        <a:t> are </a:t>
                      </a:r>
                      <a:r>
                        <a:rPr lang="nl-NL" dirty="0" err="1"/>
                        <a:t>not</a:t>
                      </a:r>
                      <a:r>
                        <a:rPr lang="nl-NL" dirty="0"/>
                        <a:t> </a:t>
                      </a:r>
                      <a:r>
                        <a:rPr lang="nl-NL" dirty="0" err="1"/>
                        <a:t>working</a:t>
                      </a:r>
                      <a:r>
                        <a:rPr lang="nl-NL" dirty="0"/>
                        <a:t> (</a:t>
                      </a:r>
                      <a:r>
                        <a:rPr lang="nl-NL" dirty="0" err="1"/>
                        <a:t>You</a:t>
                      </a:r>
                      <a:r>
                        <a:rPr lang="nl-NL" dirty="0"/>
                        <a:t> </a:t>
                      </a:r>
                      <a:r>
                        <a:rPr lang="nl-NL" dirty="0" err="1"/>
                        <a:t>aren’t</a:t>
                      </a:r>
                      <a:r>
                        <a:rPr lang="nl-NL" dirty="0"/>
                        <a:t> </a:t>
                      </a:r>
                      <a:r>
                        <a:rPr lang="nl-NL" dirty="0" err="1"/>
                        <a:t>working</a:t>
                      </a:r>
                      <a:r>
                        <a:rPr lang="nl-NL" dirty="0"/>
                        <a:t>).</a:t>
                      </a:r>
                    </a:p>
                  </a:txBody>
                  <a:tcPr/>
                </a:tc>
                <a:tc>
                  <a:txBody>
                    <a:bodyPr/>
                    <a:lstStyle/>
                    <a:p>
                      <a:r>
                        <a:rPr lang="nl-NL" dirty="0"/>
                        <a:t>Je bent niet aan het werken.</a:t>
                      </a:r>
                    </a:p>
                  </a:txBody>
                  <a:tcPr/>
                </a:tc>
                <a:extLst>
                  <a:ext uri="{0D108BD9-81ED-4DB2-BD59-A6C34878D82A}">
                    <a16:rowId xmlns:a16="http://schemas.microsoft.com/office/drawing/2014/main" val="2611792875"/>
                  </a:ext>
                </a:extLst>
              </a:tr>
              <a:tr h="370840">
                <a:tc>
                  <a:txBody>
                    <a:bodyPr/>
                    <a:lstStyle/>
                    <a:p>
                      <a:r>
                        <a:rPr lang="nl-NL" dirty="0"/>
                        <a:t>He is </a:t>
                      </a:r>
                      <a:r>
                        <a:rPr lang="nl-NL" dirty="0" err="1"/>
                        <a:t>not</a:t>
                      </a:r>
                      <a:r>
                        <a:rPr lang="nl-NL" dirty="0"/>
                        <a:t> </a:t>
                      </a:r>
                      <a:r>
                        <a:rPr lang="nl-NL" dirty="0" err="1"/>
                        <a:t>working</a:t>
                      </a:r>
                      <a:r>
                        <a:rPr lang="nl-NL" dirty="0"/>
                        <a:t> (He </a:t>
                      </a:r>
                      <a:r>
                        <a:rPr lang="nl-NL" dirty="0" err="1"/>
                        <a:t>isn’t</a:t>
                      </a:r>
                      <a:r>
                        <a:rPr lang="nl-NL" dirty="0"/>
                        <a:t> </a:t>
                      </a:r>
                      <a:r>
                        <a:rPr lang="nl-NL" dirty="0" err="1"/>
                        <a:t>working</a:t>
                      </a:r>
                      <a:r>
                        <a:rPr lang="nl-NL" dirty="0"/>
                        <a:t>).</a:t>
                      </a:r>
                    </a:p>
                  </a:txBody>
                  <a:tcPr/>
                </a:tc>
                <a:tc>
                  <a:txBody>
                    <a:bodyPr/>
                    <a:lstStyle/>
                    <a:p>
                      <a:r>
                        <a:rPr lang="nl-NL" dirty="0"/>
                        <a:t>Hij is niet aan het werken.</a:t>
                      </a:r>
                    </a:p>
                  </a:txBody>
                  <a:tcPr/>
                </a:tc>
                <a:extLst>
                  <a:ext uri="{0D108BD9-81ED-4DB2-BD59-A6C34878D82A}">
                    <a16:rowId xmlns:a16="http://schemas.microsoft.com/office/drawing/2014/main" val="218166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She</a:t>
                      </a:r>
                      <a:r>
                        <a:rPr lang="nl-NL" dirty="0"/>
                        <a:t> is </a:t>
                      </a:r>
                      <a:r>
                        <a:rPr lang="nl-NL" dirty="0" err="1"/>
                        <a:t>not</a:t>
                      </a:r>
                      <a:r>
                        <a:rPr lang="nl-NL" dirty="0"/>
                        <a:t> </a:t>
                      </a:r>
                      <a:r>
                        <a:rPr lang="nl-NL" dirty="0" err="1"/>
                        <a:t>working</a:t>
                      </a:r>
                      <a:r>
                        <a:rPr lang="nl-NL" dirty="0"/>
                        <a:t> (</a:t>
                      </a:r>
                      <a:r>
                        <a:rPr lang="nl-NL" dirty="0" err="1"/>
                        <a:t>She</a:t>
                      </a:r>
                      <a:r>
                        <a:rPr lang="nl-NL" dirty="0"/>
                        <a:t> </a:t>
                      </a:r>
                      <a:r>
                        <a:rPr lang="nl-NL" dirty="0" err="1"/>
                        <a:t>isn’t</a:t>
                      </a:r>
                      <a:r>
                        <a:rPr lang="nl-NL" dirty="0"/>
                        <a:t> </a:t>
                      </a:r>
                      <a:r>
                        <a:rPr lang="nl-NL" dirty="0" err="1"/>
                        <a:t>working</a:t>
                      </a:r>
                      <a:r>
                        <a:rPr lang="nl-NL"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Zij is niet aan het werken.</a:t>
                      </a:r>
                    </a:p>
                  </a:txBody>
                  <a:tcPr/>
                </a:tc>
                <a:extLst>
                  <a:ext uri="{0D108BD9-81ED-4DB2-BD59-A6C34878D82A}">
                    <a16:rowId xmlns:a16="http://schemas.microsoft.com/office/drawing/2014/main" val="1066462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It is </a:t>
                      </a:r>
                      <a:r>
                        <a:rPr lang="nl-NL" dirty="0" err="1"/>
                        <a:t>not</a:t>
                      </a:r>
                      <a:r>
                        <a:rPr lang="nl-NL" dirty="0"/>
                        <a:t> </a:t>
                      </a:r>
                      <a:r>
                        <a:rPr lang="nl-NL" dirty="0" err="1"/>
                        <a:t>working</a:t>
                      </a:r>
                      <a:r>
                        <a:rPr lang="nl-NL" dirty="0"/>
                        <a:t> (It </a:t>
                      </a:r>
                      <a:r>
                        <a:rPr lang="nl-NL" dirty="0" err="1"/>
                        <a:t>isn’t</a:t>
                      </a:r>
                      <a:r>
                        <a:rPr lang="nl-NL" dirty="0"/>
                        <a:t> </a:t>
                      </a:r>
                      <a:r>
                        <a:rPr lang="nl-NL" dirty="0" err="1"/>
                        <a:t>working</a:t>
                      </a:r>
                      <a:r>
                        <a:rPr lang="nl-NL"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niet aan het werken.</a:t>
                      </a:r>
                    </a:p>
                  </a:txBody>
                  <a:tcPr/>
                </a:tc>
                <a:extLst>
                  <a:ext uri="{0D108BD9-81ED-4DB2-BD59-A6C34878D82A}">
                    <a16:rowId xmlns:a16="http://schemas.microsoft.com/office/drawing/2014/main" val="1854615190"/>
                  </a:ext>
                </a:extLst>
              </a:tr>
              <a:tr h="370840">
                <a:tc>
                  <a:txBody>
                    <a:bodyPr/>
                    <a:lstStyle/>
                    <a:p>
                      <a:r>
                        <a:rPr lang="nl-NL" dirty="0"/>
                        <a:t>We are </a:t>
                      </a:r>
                      <a:r>
                        <a:rPr lang="nl-NL" dirty="0" err="1"/>
                        <a:t>not</a:t>
                      </a:r>
                      <a:r>
                        <a:rPr lang="nl-NL" dirty="0"/>
                        <a:t> </a:t>
                      </a:r>
                      <a:r>
                        <a:rPr lang="nl-NL" dirty="0" err="1"/>
                        <a:t>working</a:t>
                      </a:r>
                      <a:r>
                        <a:rPr lang="nl-NL" dirty="0"/>
                        <a:t> (We</a:t>
                      </a:r>
                      <a:r>
                        <a:rPr lang="nl-NL" baseline="0" dirty="0"/>
                        <a:t> </a:t>
                      </a:r>
                      <a:r>
                        <a:rPr lang="nl-NL" baseline="0" dirty="0" err="1"/>
                        <a:t>aren’t</a:t>
                      </a:r>
                      <a:r>
                        <a:rPr lang="nl-NL" baseline="0" dirty="0"/>
                        <a:t> </a:t>
                      </a:r>
                      <a:r>
                        <a:rPr lang="nl-NL" baseline="0" dirty="0" err="1"/>
                        <a:t>working</a:t>
                      </a:r>
                      <a:r>
                        <a:rPr lang="nl-NL" baseline="0" dirty="0"/>
                        <a:t>).</a:t>
                      </a:r>
                      <a:endParaRPr lang="nl-NL" dirty="0"/>
                    </a:p>
                  </a:txBody>
                  <a:tcPr/>
                </a:tc>
                <a:tc>
                  <a:txBody>
                    <a:bodyPr/>
                    <a:lstStyle/>
                    <a:p>
                      <a:r>
                        <a:rPr lang="nl-NL" dirty="0"/>
                        <a:t>Wij zijn niet aan het werken.</a:t>
                      </a:r>
                    </a:p>
                  </a:txBody>
                  <a:tcPr/>
                </a:tc>
                <a:extLst>
                  <a:ext uri="{0D108BD9-81ED-4DB2-BD59-A6C34878D82A}">
                    <a16:rowId xmlns:a16="http://schemas.microsoft.com/office/drawing/2014/main" val="32289421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You</a:t>
                      </a:r>
                      <a:r>
                        <a:rPr lang="nl-NL" dirty="0"/>
                        <a:t> are </a:t>
                      </a:r>
                      <a:r>
                        <a:rPr lang="nl-NL" dirty="0" err="1"/>
                        <a:t>not</a:t>
                      </a:r>
                      <a:r>
                        <a:rPr lang="nl-NL" dirty="0"/>
                        <a:t> </a:t>
                      </a:r>
                      <a:r>
                        <a:rPr lang="nl-NL" dirty="0" err="1"/>
                        <a:t>working</a:t>
                      </a:r>
                      <a:r>
                        <a:rPr lang="nl-NL" dirty="0"/>
                        <a:t> (</a:t>
                      </a:r>
                      <a:r>
                        <a:rPr lang="nl-NL" dirty="0" err="1"/>
                        <a:t>You</a:t>
                      </a:r>
                      <a:r>
                        <a:rPr lang="nl-NL" dirty="0"/>
                        <a:t> </a:t>
                      </a:r>
                      <a:r>
                        <a:rPr lang="nl-NL" dirty="0" err="1"/>
                        <a:t>aren’t</a:t>
                      </a:r>
                      <a:r>
                        <a:rPr lang="nl-NL" dirty="0"/>
                        <a:t> </a:t>
                      </a:r>
                      <a:r>
                        <a:rPr lang="nl-NL" dirty="0" err="1"/>
                        <a:t>working</a:t>
                      </a:r>
                      <a:r>
                        <a:rPr lang="nl-NL" dirty="0"/>
                        <a:t>).</a:t>
                      </a:r>
                    </a:p>
                  </a:txBody>
                  <a:tcPr/>
                </a:tc>
                <a:tc>
                  <a:txBody>
                    <a:bodyPr/>
                    <a:lstStyle/>
                    <a:p>
                      <a:r>
                        <a:rPr lang="nl-NL" dirty="0"/>
                        <a:t>Jullie zijn niet aan het werken.</a:t>
                      </a:r>
                    </a:p>
                  </a:txBody>
                  <a:tcPr/>
                </a:tc>
                <a:extLst>
                  <a:ext uri="{0D108BD9-81ED-4DB2-BD59-A6C34878D82A}">
                    <a16:rowId xmlns:a16="http://schemas.microsoft.com/office/drawing/2014/main" val="21840966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They</a:t>
                      </a:r>
                      <a:r>
                        <a:rPr lang="nl-NL" dirty="0"/>
                        <a:t> are </a:t>
                      </a:r>
                      <a:r>
                        <a:rPr lang="nl-NL" dirty="0" err="1"/>
                        <a:t>not</a:t>
                      </a:r>
                      <a:r>
                        <a:rPr lang="nl-NL" dirty="0"/>
                        <a:t> </a:t>
                      </a:r>
                      <a:r>
                        <a:rPr lang="nl-NL" dirty="0" err="1"/>
                        <a:t>working</a:t>
                      </a:r>
                      <a:r>
                        <a:rPr lang="nl-NL" dirty="0"/>
                        <a:t> (</a:t>
                      </a:r>
                      <a:r>
                        <a:rPr lang="nl-NL" dirty="0" err="1"/>
                        <a:t>They</a:t>
                      </a:r>
                      <a:r>
                        <a:rPr lang="nl-NL" baseline="0" dirty="0"/>
                        <a:t> </a:t>
                      </a:r>
                      <a:r>
                        <a:rPr lang="nl-NL" baseline="0" dirty="0" err="1"/>
                        <a:t>aren’t</a:t>
                      </a:r>
                      <a:r>
                        <a:rPr lang="nl-NL" baseline="0" dirty="0"/>
                        <a:t> </a:t>
                      </a:r>
                      <a:r>
                        <a:rPr lang="nl-NL" baseline="0" dirty="0" err="1"/>
                        <a:t>working</a:t>
                      </a:r>
                      <a:r>
                        <a:rPr lang="nl-NL" baseline="0" dirty="0"/>
                        <a:t>).</a:t>
                      </a:r>
                      <a:endParaRPr lang="nl-NL" dirty="0"/>
                    </a:p>
                  </a:txBody>
                  <a:tcPr/>
                </a:tc>
                <a:tc>
                  <a:txBody>
                    <a:bodyPr/>
                    <a:lstStyle/>
                    <a:p>
                      <a:r>
                        <a:rPr lang="nl-NL" dirty="0"/>
                        <a:t>Zij</a:t>
                      </a:r>
                      <a:r>
                        <a:rPr lang="nl-NL" baseline="0" dirty="0"/>
                        <a:t> zijn/Die is niet aan het werken.</a:t>
                      </a:r>
                      <a:endParaRPr lang="nl-NL" dirty="0"/>
                    </a:p>
                  </a:txBody>
                  <a:tcPr/>
                </a:tc>
                <a:extLst>
                  <a:ext uri="{0D108BD9-81ED-4DB2-BD59-A6C34878D82A}">
                    <a16:rowId xmlns:a16="http://schemas.microsoft.com/office/drawing/2014/main" val="3709258635"/>
                  </a:ext>
                </a:extLst>
              </a:tr>
            </a:tbl>
          </a:graphicData>
        </a:graphic>
      </p:graphicFrame>
    </p:spTree>
    <p:extLst>
      <p:ext uri="{BB962C8B-B14F-4D97-AF65-F5344CB8AC3E}">
        <p14:creationId xmlns:p14="http://schemas.microsoft.com/office/powerpoint/2010/main" val="179564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692336" cy="1499616"/>
          </a:xfrm>
        </p:spPr>
        <p:txBody>
          <a:bodyPr/>
          <a:lstStyle/>
          <a:p>
            <a:r>
              <a:rPr lang="nl-NL" dirty="0"/>
              <a:t>Aan de gang zijn: present </a:t>
            </a:r>
            <a:r>
              <a:rPr lang="nl-NL" dirty="0" err="1"/>
              <a:t>continuous</a:t>
            </a:r>
            <a:endParaRPr lang="nl-NL" dirty="0"/>
          </a:p>
        </p:txBody>
      </p:sp>
      <p:sp>
        <p:nvSpPr>
          <p:cNvPr id="3" name="Tijdelijke aanduiding voor inhoud 2"/>
          <p:cNvSpPr>
            <a:spLocks noGrp="1"/>
          </p:cNvSpPr>
          <p:nvPr>
            <p:ph idx="1"/>
          </p:nvPr>
        </p:nvSpPr>
        <p:spPr>
          <a:xfrm>
            <a:off x="768094" y="1772816"/>
            <a:ext cx="7290055" cy="4239344"/>
          </a:xfrm>
        </p:spPr>
        <p:txBody>
          <a:bodyPr>
            <a:normAutofit/>
          </a:bodyPr>
          <a:lstStyle/>
          <a:p>
            <a:pPr marL="0" indent="0">
              <a:buNone/>
            </a:pPr>
            <a:r>
              <a:rPr lang="nl-NL" dirty="0"/>
              <a:t>Je kunt de Present </a:t>
            </a:r>
            <a:r>
              <a:rPr lang="nl-NL" dirty="0" err="1"/>
              <a:t>Continuous</a:t>
            </a:r>
            <a:r>
              <a:rPr lang="nl-NL" dirty="0"/>
              <a:t> natuurlijk ook </a:t>
            </a:r>
            <a:r>
              <a:rPr lang="nl-NL" dirty="0">
                <a:solidFill>
                  <a:schemeClr val="accent1"/>
                </a:solidFill>
              </a:rPr>
              <a:t>vragend</a:t>
            </a:r>
            <a:r>
              <a:rPr lang="nl-NL" dirty="0"/>
              <a:t> maken. Dan vraag je of iemand op dat moment iets aan het doen is. Je doet dit door de volgorde te veranderen: Je begint met de vorm van ‘</a:t>
            </a:r>
            <a:r>
              <a:rPr lang="nl-NL" dirty="0" err="1"/>
              <a:t>to</a:t>
            </a:r>
            <a:r>
              <a:rPr lang="nl-NL" dirty="0"/>
              <a:t> </a:t>
            </a:r>
            <a:r>
              <a:rPr lang="nl-NL" dirty="0" err="1"/>
              <a:t>be</a:t>
            </a:r>
            <a:r>
              <a:rPr lang="nl-NL" dirty="0"/>
              <a:t>’.</a:t>
            </a:r>
            <a:endParaRPr lang="nl-NL" dirty="0">
              <a:solidFill>
                <a:srgbClr val="FF0000"/>
              </a:solidFill>
            </a:endParaRPr>
          </a:p>
          <a:p>
            <a:pPr marL="0" indent="0">
              <a:buNone/>
            </a:pPr>
            <a:r>
              <a:rPr lang="nl-NL" u="sng" dirty="0">
                <a:solidFill>
                  <a:schemeClr val="accent1"/>
                </a:solidFill>
              </a:rPr>
              <a:t>In vraagzinnen gebruik je nooit de korte vorm!</a:t>
            </a:r>
          </a:p>
        </p:txBody>
      </p:sp>
      <p:graphicFrame>
        <p:nvGraphicFramePr>
          <p:cNvPr id="4" name="Tabel 3"/>
          <p:cNvGraphicFramePr>
            <a:graphicFrameLocks noGrp="1"/>
          </p:cNvGraphicFramePr>
          <p:nvPr>
            <p:extLst>
              <p:ext uri="{D42A27DB-BD31-4B8C-83A1-F6EECF244321}">
                <p14:modId xmlns:p14="http://schemas.microsoft.com/office/powerpoint/2010/main" val="3112177696"/>
              </p:ext>
            </p:extLst>
          </p:nvPr>
        </p:nvGraphicFramePr>
        <p:xfrm>
          <a:off x="768094" y="3259792"/>
          <a:ext cx="4884026" cy="3606800"/>
        </p:xfrm>
        <a:graphic>
          <a:graphicData uri="http://schemas.openxmlformats.org/drawingml/2006/table">
            <a:tbl>
              <a:tblPr firstRow="1" bandRow="1">
                <a:tableStyleId>{5C22544A-7EE6-4342-B048-85BDC9FD1C3A}</a:tableStyleId>
              </a:tblPr>
              <a:tblGrid>
                <a:gridCol w="2156151">
                  <a:extLst>
                    <a:ext uri="{9D8B030D-6E8A-4147-A177-3AD203B41FA5}">
                      <a16:colId xmlns:a16="http://schemas.microsoft.com/office/drawing/2014/main" val="3029625852"/>
                    </a:ext>
                  </a:extLst>
                </a:gridCol>
                <a:gridCol w="2727875">
                  <a:extLst>
                    <a:ext uri="{9D8B030D-6E8A-4147-A177-3AD203B41FA5}">
                      <a16:colId xmlns:a16="http://schemas.microsoft.com/office/drawing/2014/main" val="1350129699"/>
                    </a:ext>
                  </a:extLst>
                </a:gridCol>
              </a:tblGrid>
              <a:tr h="370840">
                <a:tc>
                  <a:txBody>
                    <a:bodyPr/>
                    <a:lstStyle/>
                    <a:p>
                      <a:r>
                        <a:rPr lang="nl-NL" dirty="0"/>
                        <a:t>Engels</a:t>
                      </a:r>
                    </a:p>
                  </a:txBody>
                  <a:tcPr/>
                </a:tc>
                <a:tc>
                  <a:txBody>
                    <a:bodyPr/>
                    <a:lstStyle/>
                    <a:p>
                      <a:r>
                        <a:rPr lang="nl-NL" dirty="0"/>
                        <a:t>Nederlands</a:t>
                      </a:r>
                    </a:p>
                  </a:txBody>
                  <a:tcPr/>
                </a:tc>
                <a:extLst>
                  <a:ext uri="{0D108BD9-81ED-4DB2-BD59-A6C34878D82A}">
                    <a16:rowId xmlns:a16="http://schemas.microsoft.com/office/drawing/2014/main" val="1417180176"/>
                  </a:ext>
                </a:extLst>
              </a:tr>
              <a:tr h="370840">
                <a:tc>
                  <a:txBody>
                    <a:bodyPr/>
                    <a:lstStyle/>
                    <a:p>
                      <a:r>
                        <a:rPr lang="nl-NL" dirty="0"/>
                        <a:t>Am I </a:t>
                      </a:r>
                      <a:r>
                        <a:rPr lang="nl-NL" dirty="0" err="1"/>
                        <a:t>working</a:t>
                      </a:r>
                      <a:r>
                        <a:rPr lang="nl-NL" dirty="0"/>
                        <a:t>?</a:t>
                      </a:r>
                    </a:p>
                  </a:txBody>
                  <a:tcPr/>
                </a:tc>
                <a:tc>
                  <a:txBody>
                    <a:bodyPr/>
                    <a:lstStyle/>
                    <a:p>
                      <a:r>
                        <a:rPr lang="nl-NL" dirty="0"/>
                        <a:t>Ben</a:t>
                      </a:r>
                      <a:r>
                        <a:rPr lang="nl-NL" baseline="0" dirty="0"/>
                        <a:t> ik aan het werken?</a:t>
                      </a:r>
                      <a:endParaRPr lang="nl-NL" dirty="0"/>
                    </a:p>
                  </a:txBody>
                  <a:tcPr/>
                </a:tc>
                <a:extLst>
                  <a:ext uri="{0D108BD9-81ED-4DB2-BD59-A6C34878D82A}">
                    <a16:rowId xmlns:a16="http://schemas.microsoft.com/office/drawing/2014/main" val="798913904"/>
                  </a:ext>
                </a:extLst>
              </a:tr>
              <a:tr h="370840">
                <a:tc>
                  <a:txBody>
                    <a:bodyPr/>
                    <a:lstStyle/>
                    <a:p>
                      <a:r>
                        <a:rPr lang="nl-NL" dirty="0"/>
                        <a:t>Are </a:t>
                      </a:r>
                      <a:r>
                        <a:rPr lang="nl-NL" dirty="0" err="1"/>
                        <a:t>you</a:t>
                      </a:r>
                      <a:r>
                        <a:rPr lang="nl-NL" dirty="0"/>
                        <a:t> </a:t>
                      </a:r>
                      <a:r>
                        <a:rPr lang="nl-NL" dirty="0" err="1"/>
                        <a:t>working</a:t>
                      </a:r>
                      <a:r>
                        <a:rPr lang="nl-NL" dirty="0"/>
                        <a:t>?</a:t>
                      </a:r>
                    </a:p>
                  </a:txBody>
                  <a:tcPr/>
                </a:tc>
                <a:tc>
                  <a:txBody>
                    <a:bodyPr/>
                    <a:lstStyle/>
                    <a:p>
                      <a:r>
                        <a:rPr lang="nl-NL" dirty="0"/>
                        <a:t>Ben</a:t>
                      </a:r>
                      <a:r>
                        <a:rPr lang="nl-NL" baseline="0" dirty="0"/>
                        <a:t> je aan het werken?</a:t>
                      </a:r>
                      <a:endParaRPr lang="nl-NL" dirty="0"/>
                    </a:p>
                  </a:txBody>
                  <a:tcPr/>
                </a:tc>
                <a:extLst>
                  <a:ext uri="{0D108BD9-81ED-4DB2-BD59-A6C34878D82A}">
                    <a16:rowId xmlns:a16="http://schemas.microsoft.com/office/drawing/2014/main" val="2611792875"/>
                  </a:ext>
                </a:extLst>
              </a:tr>
              <a:tr h="370840">
                <a:tc>
                  <a:txBody>
                    <a:bodyPr/>
                    <a:lstStyle/>
                    <a:p>
                      <a:r>
                        <a:rPr lang="nl-NL" dirty="0"/>
                        <a:t>Is</a:t>
                      </a:r>
                      <a:r>
                        <a:rPr lang="nl-NL" baseline="0" dirty="0"/>
                        <a:t> he </a:t>
                      </a:r>
                      <a:r>
                        <a:rPr lang="nl-NL" baseline="0" dirty="0" err="1"/>
                        <a:t>w</a:t>
                      </a:r>
                      <a:r>
                        <a:rPr lang="nl-NL" dirty="0" err="1"/>
                        <a:t>orking</a:t>
                      </a:r>
                      <a:r>
                        <a:rPr lang="nl-NL" dirty="0"/>
                        <a:t>? </a:t>
                      </a:r>
                    </a:p>
                  </a:txBody>
                  <a:tcPr/>
                </a:tc>
                <a:tc>
                  <a:txBody>
                    <a:bodyPr/>
                    <a:lstStyle/>
                    <a:p>
                      <a:r>
                        <a:rPr lang="nl-NL" dirty="0"/>
                        <a:t>Is hij aan het werken?</a:t>
                      </a:r>
                    </a:p>
                  </a:txBody>
                  <a:tcPr/>
                </a:tc>
                <a:extLst>
                  <a:ext uri="{0D108BD9-81ED-4DB2-BD59-A6C34878D82A}">
                    <a16:rowId xmlns:a16="http://schemas.microsoft.com/office/drawing/2014/main" val="218166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Is </a:t>
                      </a:r>
                      <a:r>
                        <a:rPr lang="nl-NL" dirty="0" err="1"/>
                        <a:t>she</a:t>
                      </a:r>
                      <a:r>
                        <a:rPr lang="nl-NL" dirty="0"/>
                        <a:t> </a:t>
                      </a:r>
                      <a:r>
                        <a:rPr lang="nl-NL" dirty="0" err="1"/>
                        <a:t>working</a:t>
                      </a:r>
                      <a:r>
                        <a:rPr lang="nl-NL"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Is</a:t>
                      </a:r>
                      <a:r>
                        <a:rPr lang="nl-NL" baseline="0" dirty="0"/>
                        <a:t> zij aan het werken?</a:t>
                      </a:r>
                      <a:endParaRPr lang="nl-NL" dirty="0"/>
                    </a:p>
                  </a:txBody>
                  <a:tcPr/>
                </a:tc>
                <a:extLst>
                  <a:ext uri="{0D108BD9-81ED-4DB2-BD59-A6C34878D82A}">
                    <a16:rowId xmlns:a16="http://schemas.microsoft.com/office/drawing/2014/main" val="1066462456"/>
                  </a:ext>
                </a:extLst>
              </a:tr>
              <a:tr h="370840">
                <a:tc>
                  <a:txBody>
                    <a:bodyPr/>
                    <a:lstStyle/>
                    <a:p>
                      <a:r>
                        <a:rPr lang="nl-NL" dirty="0"/>
                        <a:t>Is </a:t>
                      </a:r>
                      <a:r>
                        <a:rPr lang="nl-NL" dirty="0" err="1"/>
                        <a:t>it</a:t>
                      </a:r>
                      <a:r>
                        <a:rPr lang="nl-NL" dirty="0"/>
                        <a:t> </a:t>
                      </a:r>
                      <a:r>
                        <a:rPr lang="nl-NL" dirty="0" err="1"/>
                        <a:t>working</a:t>
                      </a:r>
                      <a:r>
                        <a:rPr lang="nl-NL"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Is</a:t>
                      </a:r>
                      <a:r>
                        <a:rPr lang="nl-NL" baseline="0" dirty="0"/>
                        <a:t> het aan het werken?</a:t>
                      </a:r>
                      <a:endParaRPr lang="nl-NL" dirty="0"/>
                    </a:p>
                  </a:txBody>
                  <a:tcPr/>
                </a:tc>
                <a:extLst>
                  <a:ext uri="{0D108BD9-81ED-4DB2-BD59-A6C34878D82A}">
                    <a16:rowId xmlns:a16="http://schemas.microsoft.com/office/drawing/2014/main" val="1854615190"/>
                  </a:ext>
                </a:extLst>
              </a:tr>
              <a:tr h="370840">
                <a:tc>
                  <a:txBody>
                    <a:bodyPr/>
                    <a:lstStyle/>
                    <a:p>
                      <a:r>
                        <a:rPr lang="nl-NL" dirty="0"/>
                        <a:t>Are we </a:t>
                      </a:r>
                      <a:r>
                        <a:rPr lang="nl-NL" dirty="0" err="1"/>
                        <a:t>working</a:t>
                      </a:r>
                      <a:r>
                        <a:rPr lang="nl-NL" dirty="0"/>
                        <a:t>?</a:t>
                      </a:r>
                    </a:p>
                  </a:txBody>
                  <a:tcPr/>
                </a:tc>
                <a:tc>
                  <a:txBody>
                    <a:bodyPr/>
                    <a:lstStyle/>
                    <a:p>
                      <a:r>
                        <a:rPr lang="nl-NL" dirty="0"/>
                        <a:t>Zijn</a:t>
                      </a:r>
                      <a:r>
                        <a:rPr lang="nl-NL" baseline="0" dirty="0"/>
                        <a:t> wij aan het werken?</a:t>
                      </a:r>
                      <a:endParaRPr lang="nl-NL" dirty="0"/>
                    </a:p>
                  </a:txBody>
                  <a:tcPr/>
                </a:tc>
                <a:extLst>
                  <a:ext uri="{0D108BD9-81ED-4DB2-BD59-A6C34878D82A}">
                    <a16:rowId xmlns:a16="http://schemas.microsoft.com/office/drawing/2014/main" val="3228942165"/>
                  </a:ext>
                </a:extLst>
              </a:tr>
              <a:tr h="370840">
                <a:tc>
                  <a:txBody>
                    <a:bodyPr/>
                    <a:lstStyle/>
                    <a:p>
                      <a:r>
                        <a:rPr lang="nl-NL" dirty="0"/>
                        <a:t>Are </a:t>
                      </a:r>
                      <a:r>
                        <a:rPr lang="nl-NL" dirty="0" err="1"/>
                        <a:t>you</a:t>
                      </a:r>
                      <a:r>
                        <a:rPr lang="nl-NL" dirty="0"/>
                        <a:t> </a:t>
                      </a:r>
                      <a:r>
                        <a:rPr lang="nl-NL" dirty="0" err="1"/>
                        <a:t>working</a:t>
                      </a:r>
                      <a:r>
                        <a:rPr lang="nl-NL" dirty="0"/>
                        <a:t>?</a:t>
                      </a:r>
                    </a:p>
                  </a:txBody>
                  <a:tcPr/>
                </a:tc>
                <a:tc>
                  <a:txBody>
                    <a:bodyPr/>
                    <a:lstStyle/>
                    <a:p>
                      <a:r>
                        <a:rPr lang="nl-NL" dirty="0"/>
                        <a:t>Zijn</a:t>
                      </a:r>
                      <a:r>
                        <a:rPr lang="nl-NL" baseline="0" dirty="0"/>
                        <a:t> jullie aan het werken?</a:t>
                      </a:r>
                      <a:endParaRPr lang="nl-NL" dirty="0"/>
                    </a:p>
                  </a:txBody>
                  <a:tcPr/>
                </a:tc>
                <a:extLst>
                  <a:ext uri="{0D108BD9-81ED-4DB2-BD59-A6C34878D82A}">
                    <a16:rowId xmlns:a16="http://schemas.microsoft.com/office/drawing/2014/main" val="2184096611"/>
                  </a:ext>
                </a:extLst>
              </a:tr>
              <a:tr h="370840">
                <a:tc>
                  <a:txBody>
                    <a:bodyPr/>
                    <a:lstStyle/>
                    <a:p>
                      <a:r>
                        <a:rPr lang="nl-NL" dirty="0"/>
                        <a:t>Are </a:t>
                      </a:r>
                      <a:r>
                        <a:rPr lang="nl-NL" dirty="0" err="1"/>
                        <a:t>they</a:t>
                      </a:r>
                      <a:r>
                        <a:rPr lang="nl-NL" dirty="0"/>
                        <a:t> </a:t>
                      </a:r>
                      <a:r>
                        <a:rPr lang="nl-NL" dirty="0" err="1"/>
                        <a:t>working</a:t>
                      </a:r>
                      <a:r>
                        <a:rPr lang="nl-NL" dirty="0"/>
                        <a:t>?</a:t>
                      </a:r>
                    </a:p>
                  </a:txBody>
                  <a:tcPr/>
                </a:tc>
                <a:tc>
                  <a:txBody>
                    <a:bodyPr/>
                    <a:lstStyle/>
                    <a:p>
                      <a:r>
                        <a:rPr lang="nl-NL" dirty="0"/>
                        <a:t>Zijn</a:t>
                      </a:r>
                      <a:r>
                        <a:rPr lang="nl-NL" baseline="0" dirty="0"/>
                        <a:t> zij/Is die aan het werken?</a:t>
                      </a:r>
                      <a:endParaRPr lang="nl-NL" dirty="0"/>
                    </a:p>
                  </a:txBody>
                  <a:tcPr/>
                </a:tc>
                <a:extLst>
                  <a:ext uri="{0D108BD9-81ED-4DB2-BD59-A6C34878D82A}">
                    <a16:rowId xmlns:a16="http://schemas.microsoft.com/office/drawing/2014/main" val="3709258635"/>
                  </a:ext>
                </a:extLst>
              </a:tr>
            </a:tbl>
          </a:graphicData>
        </a:graphic>
      </p:graphicFrame>
    </p:spTree>
    <p:extLst>
      <p:ext uri="{BB962C8B-B14F-4D97-AF65-F5344CB8AC3E}">
        <p14:creationId xmlns:p14="http://schemas.microsoft.com/office/powerpoint/2010/main" val="380973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7548320" cy="1499616"/>
          </a:xfrm>
        </p:spPr>
        <p:txBody>
          <a:bodyPr/>
          <a:lstStyle/>
          <a:p>
            <a:r>
              <a:rPr lang="nl-NL" dirty="0"/>
              <a:t>Aan de gang zijn: Present </a:t>
            </a:r>
            <a:r>
              <a:rPr lang="nl-NL" dirty="0" err="1"/>
              <a:t>Continuous</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124973477"/>
              </p:ext>
            </p:extLst>
          </p:nvPr>
        </p:nvGraphicFramePr>
        <p:xfrm>
          <a:off x="897356" y="2420888"/>
          <a:ext cx="7289799" cy="3337560"/>
        </p:xfrm>
        <a:graphic>
          <a:graphicData uri="http://schemas.openxmlformats.org/drawingml/2006/table">
            <a:tbl>
              <a:tblPr firstRow="1" bandRow="1">
                <a:tableStyleId>{5C22544A-7EE6-4342-B048-85BDC9FD1C3A}</a:tableStyleId>
              </a:tblPr>
              <a:tblGrid>
                <a:gridCol w="2429933">
                  <a:extLst>
                    <a:ext uri="{9D8B030D-6E8A-4147-A177-3AD203B41FA5}">
                      <a16:colId xmlns:a16="http://schemas.microsoft.com/office/drawing/2014/main" val="1175571434"/>
                    </a:ext>
                  </a:extLst>
                </a:gridCol>
                <a:gridCol w="2429933">
                  <a:extLst>
                    <a:ext uri="{9D8B030D-6E8A-4147-A177-3AD203B41FA5}">
                      <a16:colId xmlns:a16="http://schemas.microsoft.com/office/drawing/2014/main" val="736255523"/>
                    </a:ext>
                  </a:extLst>
                </a:gridCol>
                <a:gridCol w="2429933">
                  <a:extLst>
                    <a:ext uri="{9D8B030D-6E8A-4147-A177-3AD203B41FA5}">
                      <a16:colId xmlns:a16="http://schemas.microsoft.com/office/drawing/2014/main" val="3869116578"/>
                    </a:ext>
                  </a:extLst>
                </a:gridCol>
              </a:tblGrid>
              <a:tr h="370840">
                <a:tc>
                  <a:txBody>
                    <a:bodyPr/>
                    <a:lstStyle/>
                    <a:p>
                      <a:r>
                        <a:rPr lang="nl-NL" dirty="0"/>
                        <a:t>BEVESTIGEND  +</a:t>
                      </a:r>
                    </a:p>
                  </a:txBody>
                  <a:tcPr/>
                </a:tc>
                <a:tc>
                  <a:txBody>
                    <a:bodyPr/>
                    <a:lstStyle/>
                    <a:p>
                      <a:r>
                        <a:rPr lang="nl-NL" dirty="0"/>
                        <a:t>ONTKENNEND  - </a:t>
                      </a:r>
                    </a:p>
                  </a:txBody>
                  <a:tcPr/>
                </a:tc>
                <a:tc>
                  <a:txBody>
                    <a:bodyPr/>
                    <a:lstStyle/>
                    <a:p>
                      <a:r>
                        <a:rPr lang="nl-NL" dirty="0"/>
                        <a:t>VRAGEND  ?</a:t>
                      </a:r>
                    </a:p>
                  </a:txBody>
                  <a:tcPr/>
                </a:tc>
                <a:extLst>
                  <a:ext uri="{0D108BD9-81ED-4DB2-BD59-A6C34878D82A}">
                    <a16:rowId xmlns:a16="http://schemas.microsoft.com/office/drawing/2014/main" val="701771038"/>
                  </a:ext>
                </a:extLst>
              </a:tr>
              <a:tr h="370840">
                <a:tc>
                  <a:txBody>
                    <a:bodyPr/>
                    <a:lstStyle/>
                    <a:p>
                      <a:r>
                        <a:rPr lang="nl-NL" dirty="0" err="1"/>
                        <a:t>I’m</a:t>
                      </a:r>
                      <a:r>
                        <a:rPr lang="nl-NL" dirty="0"/>
                        <a:t> </a:t>
                      </a:r>
                      <a:r>
                        <a:rPr lang="nl-NL" dirty="0" err="1"/>
                        <a:t>working</a:t>
                      </a:r>
                      <a:endParaRPr lang="nl-NL" dirty="0"/>
                    </a:p>
                  </a:txBody>
                  <a:tcPr/>
                </a:tc>
                <a:tc>
                  <a:txBody>
                    <a:bodyPr/>
                    <a:lstStyle/>
                    <a:p>
                      <a:r>
                        <a:rPr lang="nl-NL" dirty="0" err="1"/>
                        <a:t>I’m</a:t>
                      </a:r>
                      <a:r>
                        <a:rPr lang="nl-NL" dirty="0"/>
                        <a:t> </a:t>
                      </a:r>
                      <a:r>
                        <a:rPr lang="nl-NL" dirty="0" err="1"/>
                        <a:t>not</a:t>
                      </a:r>
                      <a:r>
                        <a:rPr lang="nl-NL" dirty="0"/>
                        <a:t> </a:t>
                      </a:r>
                      <a:r>
                        <a:rPr lang="nl-NL" dirty="0" err="1"/>
                        <a:t>working</a:t>
                      </a:r>
                      <a:endParaRPr lang="nl-NL" dirty="0"/>
                    </a:p>
                  </a:txBody>
                  <a:tcPr/>
                </a:tc>
                <a:tc>
                  <a:txBody>
                    <a:bodyPr/>
                    <a:lstStyle/>
                    <a:p>
                      <a:r>
                        <a:rPr lang="nl-NL" dirty="0"/>
                        <a:t>Am I </a:t>
                      </a:r>
                      <a:r>
                        <a:rPr lang="nl-NL" dirty="0" err="1"/>
                        <a:t>working</a:t>
                      </a:r>
                      <a:r>
                        <a:rPr lang="nl-NL" dirty="0"/>
                        <a:t>?</a:t>
                      </a:r>
                    </a:p>
                  </a:txBody>
                  <a:tcPr/>
                </a:tc>
                <a:extLst>
                  <a:ext uri="{0D108BD9-81ED-4DB2-BD59-A6C34878D82A}">
                    <a16:rowId xmlns:a16="http://schemas.microsoft.com/office/drawing/2014/main" val="3243038147"/>
                  </a:ext>
                </a:extLst>
              </a:tr>
              <a:tr h="370840">
                <a:tc>
                  <a:txBody>
                    <a:bodyPr/>
                    <a:lstStyle/>
                    <a:p>
                      <a:r>
                        <a:rPr lang="nl-NL" dirty="0" err="1"/>
                        <a:t>You’re</a:t>
                      </a:r>
                      <a:r>
                        <a:rPr lang="nl-NL" dirty="0"/>
                        <a:t> </a:t>
                      </a:r>
                      <a:r>
                        <a:rPr lang="nl-NL" dirty="0" err="1"/>
                        <a:t>working</a:t>
                      </a:r>
                      <a:endParaRPr lang="nl-NL" dirty="0"/>
                    </a:p>
                  </a:txBody>
                  <a:tcPr/>
                </a:tc>
                <a:tc>
                  <a:txBody>
                    <a:bodyPr/>
                    <a:lstStyle/>
                    <a:p>
                      <a:r>
                        <a:rPr lang="nl-NL" dirty="0" err="1"/>
                        <a:t>You</a:t>
                      </a:r>
                      <a:r>
                        <a:rPr lang="nl-NL" dirty="0"/>
                        <a:t> </a:t>
                      </a:r>
                      <a:r>
                        <a:rPr lang="nl-NL" dirty="0" err="1"/>
                        <a:t>aren’t</a:t>
                      </a:r>
                      <a:r>
                        <a:rPr lang="nl-NL" dirty="0"/>
                        <a:t> </a:t>
                      </a:r>
                      <a:r>
                        <a:rPr lang="nl-NL" dirty="0" err="1"/>
                        <a:t>working</a:t>
                      </a:r>
                      <a:endParaRPr lang="nl-NL" dirty="0"/>
                    </a:p>
                  </a:txBody>
                  <a:tcPr/>
                </a:tc>
                <a:tc>
                  <a:txBody>
                    <a:bodyPr/>
                    <a:lstStyle/>
                    <a:p>
                      <a:r>
                        <a:rPr lang="nl-NL" dirty="0"/>
                        <a:t>Are </a:t>
                      </a:r>
                      <a:r>
                        <a:rPr lang="nl-NL" dirty="0" err="1"/>
                        <a:t>you</a:t>
                      </a:r>
                      <a:r>
                        <a:rPr lang="nl-NL" dirty="0"/>
                        <a:t> </a:t>
                      </a:r>
                      <a:r>
                        <a:rPr lang="nl-NL" dirty="0" err="1"/>
                        <a:t>working</a:t>
                      </a:r>
                      <a:r>
                        <a:rPr lang="nl-NL" dirty="0"/>
                        <a:t>?</a:t>
                      </a:r>
                    </a:p>
                  </a:txBody>
                  <a:tcPr/>
                </a:tc>
                <a:extLst>
                  <a:ext uri="{0D108BD9-81ED-4DB2-BD59-A6C34878D82A}">
                    <a16:rowId xmlns:a16="http://schemas.microsoft.com/office/drawing/2014/main" val="4144840688"/>
                  </a:ext>
                </a:extLst>
              </a:tr>
              <a:tr h="370840">
                <a:tc>
                  <a:txBody>
                    <a:bodyPr/>
                    <a:lstStyle/>
                    <a:p>
                      <a:r>
                        <a:rPr lang="nl-NL" dirty="0" err="1"/>
                        <a:t>He’s</a:t>
                      </a:r>
                      <a:r>
                        <a:rPr lang="nl-NL" dirty="0"/>
                        <a:t> </a:t>
                      </a:r>
                      <a:r>
                        <a:rPr lang="nl-NL" dirty="0" err="1"/>
                        <a:t>working</a:t>
                      </a:r>
                      <a:endParaRPr lang="nl-NL" dirty="0"/>
                    </a:p>
                  </a:txBody>
                  <a:tcPr/>
                </a:tc>
                <a:tc>
                  <a:txBody>
                    <a:bodyPr/>
                    <a:lstStyle/>
                    <a:p>
                      <a:r>
                        <a:rPr lang="nl-NL" dirty="0"/>
                        <a:t>He </a:t>
                      </a:r>
                      <a:r>
                        <a:rPr lang="nl-NL" dirty="0" err="1"/>
                        <a:t>isn’t</a:t>
                      </a:r>
                      <a:r>
                        <a:rPr lang="nl-NL" dirty="0"/>
                        <a:t> </a:t>
                      </a:r>
                      <a:r>
                        <a:rPr lang="nl-NL" dirty="0" err="1"/>
                        <a:t>working</a:t>
                      </a:r>
                      <a:endParaRPr lang="nl-NL" dirty="0"/>
                    </a:p>
                  </a:txBody>
                  <a:tcPr/>
                </a:tc>
                <a:tc>
                  <a:txBody>
                    <a:bodyPr/>
                    <a:lstStyle/>
                    <a:p>
                      <a:r>
                        <a:rPr lang="nl-NL" dirty="0"/>
                        <a:t>Is he </a:t>
                      </a:r>
                      <a:r>
                        <a:rPr lang="nl-NL" dirty="0" err="1"/>
                        <a:t>working</a:t>
                      </a:r>
                      <a:r>
                        <a:rPr lang="nl-NL" dirty="0"/>
                        <a:t>?</a:t>
                      </a:r>
                    </a:p>
                  </a:txBody>
                  <a:tcPr/>
                </a:tc>
                <a:extLst>
                  <a:ext uri="{0D108BD9-81ED-4DB2-BD59-A6C34878D82A}">
                    <a16:rowId xmlns:a16="http://schemas.microsoft.com/office/drawing/2014/main" val="4236932651"/>
                  </a:ext>
                </a:extLst>
              </a:tr>
              <a:tr h="370840">
                <a:tc>
                  <a:txBody>
                    <a:bodyPr/>
                    <a:lstStyle/>
                    <a:p>
                      <a:r>
                        <a:rPr lang="nl-NL" dirty="0" err="1"/>
                        <a:t>She’s</a:t>
                      </a:r>
                      <a:r>
                        <a:rPr lang="nl-NL" dirty="0"/>
                        <a:t> </a:t>
                      </a:r>
                      <a:r>
                        <a:rPr lang="nl-NL" dirty="0" err="1"/>
                        <a:t>working</a:t>
                      </a:r>
                      <a:endParaRPr lang="nl-NL" dirty="0"/>
                    </a:p>
                  </a:txBody>
                  <a:tcPr/>
                </a:tc>
                <a:tc>
                  <a:txBody>
                    <a:bodyPr/>
                    <a:lstStyle/>
                    <a:p>
                      <a:r>
                        <a:rPr lang="nl-NL" dirty="0" err="1"/>
                        <a:t>She</a:t>
                      </a:r>
                      <a:r>
                        <a:rPr lang="nl-NL" dirty="0"/>
                        <a:t> </a:t>
                      </a:r>
                      <a:r>
                        <a:rPr lang="nl-NL" dirty="0" err="1"/>
                        <a:t>isn’t</a:t>
                      </a:r>
                      <a:r>
                        <a:rPr lang="nl-NL" dirty="0"/>
                        <a:t> </a:t>
                      </a:r>
                      <a:r>
                        <a:rPr lang="nl-NL" dirty="0" err="1"/>
                        <a:t>working</a:t>
                      </a:r>
                      <a:endParaRPr lang="nl-NL" dirty="0"/>
                    </a:p>
                  </a:txBody>
                  <a:tcPr/>
                </a:tc>
                <a:tc>
                  <a:txBody>
                    <a:bodyPr/>
                    <a:lstStyle/>
                    <a:p>
                      <a:r>
                        <a:rPr lang="nl-NL" dirty="0"/>
                        <a:t>Is </a:t>
                      </a:r>
                      <a:r>
                        <a:rPr lang="nl-NL" dirty="0" err="1"/>
                        <a:t>she</a:t>
                      </a:r>
                      <a:r>
                        <a:rPr lang="nl-NL" dirty="0"/>
                        <a:t> </a:t>
                      </a:r>
                      <a:r>
                        <a:rPr lang="nl-NL" dirty="0" err="1"/>
                        <a:t>working</a:t>
                      </a:r>
                      <a:r>
                        <a:rPr lang="nl-NL" dirty="0"/>
                        <a:t>?</a:t>
                      </a:r>
                    </a:p>
                  </a:txBody>
                  <a:tcPr/>
                </a:tc>
                <a:extLst>
                  <a:ext uri="{0D108BD9-81ED-4DB2-BD59-A6C34878D82A}">
                    <a16:rowId xmlns:a16="http://schemas.microsoft.com/office/drawing/2014/main" val="2139938485"/>
                  </a:ext>
                </a:extLst>
              </a:tr>
              <a:tr h="370840">
                <a:tc>
                  <a:txBody>
                    <a:bodyPr/>
                    <a:lstStyle/>
                    <a:p>
                      <a:r>
                        <a:rPr lang="nl-NL" dirty="0"/>
                        <a:t>It’s </a:t>
                      </a:r>
                      <a:r>
                        <a:rPr lang="nl-NL" dirty="0" err="1"/>
                        <a:t>working</a:t>
                      </a:r>
                      <a:endParaRPr lang="nl-NL" dirty="0"/>
                    </a:p>
                  </a:txBody>
                  <a:tcPr/>
                </a:tc>
                <a:tc>
                  <a:txBody>
                    <a:bodyPr/>
                    <a:lstStyle/>
                    <a:p>
                      <a:r>
                        <a:rPr lang="nl-NL" dirty="0"/>
                        <a:t>It </a:t>
                      </a:r>
                      <a:r>
                        <a:rPr lang="nl-NL" dirty="0" err="1"/>
                        <a:t>isn’t</a:t>
                      </a:r>
                      <a:r>
                        <a:rPr lang="nl-NL" dirty="0"/>
                        <a:t> </a:t>
                      </a:r>
                      <a:r>
                        <a:rPr lang="nl-NL" dirty="0" err="1"/>
                        <a:t>working</a:t>
                      </a:r>
                      <a:endParaRPr lang="nl-NL" dirty="0"/>
                    </a:p>
                  </a:txBody>
                  <a:tcPr/>
                </a:tc>
                <a:tc>
                  <a:txBody>
                    <a:bodyPr/>
                    <a:lstStyle/>
                    <a:p>
                      <a:r>
                        <a:rPr lang="nl-NL" dirty="0"/>
                        <a:t>Is </a:t>
                      </a:r>
                      <a:r>
                        <a:rPr lang="nl-NL" dirty="0" err="1"/>
                        <a:t>it</a:t>
                      </a:r>
                      <a:r>
                        <a:rPr lang="nl-NL" dirty="0"/>
                        <a:t> </a:t>
                      </a:r>
                      <a:r>
                        <a:rPr lang="nl-NL" dirty="0" err="1"/>
                        <a:t>working</a:t>
                      </a:r>
                      <a:r>
                        <a:rPr lang="nl-NL" dirty="0"/>
                        <a:t>?</a:t>
                      </a:r>
                    </a:p>
                  </a:txBody>
                  <a:tcPr/>
                </a:tc>
                <a:extLst>
                  <a:ext uri="{0D108BD9-81ED-4DB2-BD59-A6C34878D82A}">
                    <a16:rowId xmlns:a16="http://schemas.microsoft.com/office/drawing/2014/main" val="3222031390"/>
                  </a:ext>
                </a:extLst>
              </a:tr>
              <a:tr h="370840">
                <a:tc>
                  <a:txBody>
                    <a:bodyPr/>
                    <a:lstStyle/>
                    <a:p>
                      <a:r>
                        <a:rPr lang="nl-NL" dirty="0" err="1"/>
                        <a:t>We’re</a:t>
                      </a:r>
                      <a:r>
                        <a:rPr lang="nl-NL" dirty="0"/>
                        <a:t> </a:t>
                      </a:r>
                      <a:r>
                        <a:rPr lang="nl-NL" dirty="0" err="1"/>
                        <a:t>working</a:t>
                      </a:r>
                      <a:endParaRPr lang="nl-NL" dirty="0"/>
                    </a:p>
                  </a:txBody>
                  <a:tcPr/>
                </a:tc>
                <a:tc>
                  <a:txBody>
                    <a:bodyPr/>
                    <a:lstStyle/>
                    <a:p>
                      <a:r>
                        <a:rPr lang="nl-NL" dirty="0"/>
                        <a:t>We </a:t>
                      </a:r>
                      <a:r>
                        <a:rPr lang="nl-NL" dirty="0" err="1"/>
                        <a:t>are</a:t>
                      </a:r>
                      <a:r>
                        <a:rPr lang="nl-NL" baseline="0" dirty="0" err="1"/>
                        <a:t>n’t</a:t>
                      </a:r>
                      <a:r>
                        <a:rPr lang="nl-NL" baseline="0" dirty="0"/>
                        <a:t> </a:t>
                      </a:r>
                      <a:r>
                        <a:rPr lang="nl-NL" baseline="0" dirty="0" err="1"/>
                        <a:t>working</a:t>
                      </a:r>
                      <a:endParaRPr lang="nl-NL" dirty="0"/>
                    </a:p>
                  </a:txBody>
                  <a:tcPr/>
                </a:tc>
                <a:tc>
                  <a:txBody>
                    <a:bodyPr/>
                    <a:lstStyle/>
                    <a:p>
                      <a:r>
                        <a:rPr lang="nl-NL" dirty="0"/>
                        <a:t>Are we </a:t>
                      </a:r>
                      <a:r>
                        <a:rPr lang="nl-NL" dirty="0" err="1"/>
                        <a:t>working</a:t>
                      </a:r>
                      <a:r>
                        <a:rPr lang="nl-NL" dirty="0"/>
                        <a:t>?</a:t>
                      </a:r>
                    </a:p>
                  </a:txBody>
                  <a:tcPr/>
                </a:tc>
                <a:extLst>
                  <a:ext uri="{0D108BD9-81ED-4DB2-BD59-A6C34878D82A}">
                    <a16:rowId xmlns:a16="http://schemas.microsoft.com/office/drawing/2014/main" val="262140125"/>
                  </a:ext>
                </a:extLst>
              </a:tr>
              <a:tr h="370840">
                <a:tc>
                  <a:txBody>
                    <a:bodyPr/>
                    <a:lstStyle/>
                    <a:p>
                      <a:r>
                        <a:rPr lang="nl-NL" dirty="0" err="1"/>
                        <a:t>You’re</a:t>
                      </a:r>
                      <a:r>
                        <a:rPr lang="nl-NL" dirty="0"/>
                        <a:t> </a:t>
                      </a:r>
                      <a:r>
                        <a:rPr lang="nl-NL" dirty="0" err="1"/>
                        <a:t>working</a:t>
                      </a:r>
                      <a:endParaRPr lang="nl-NL" dirty="0"/>
                    </a:p>
                  </a:txBody>
                  <a:tcPr/>
                </a:tc>
                <a:tc>
                  <a:txBody>
                    <a:bodyPr/>
                    <a:lstStyle/>
                    <a:p>
                      <a:r>
                        <a:rPr lang="nl-NL" dirty="0" err="1"/>
                        <a:t>You</a:t>
                      </a:r>
                      <a:r>
                        <a:rPr lang="nl-NL" dirty="0"/>
                        <a:t> </a:t>
                      </a:r>
                      <a:r>
                        <a:rPr lang="nl-NL" dirty="0" err="1"/>
                        <a:t>aren’t</a:t>
                      </a:r>
                      <a:r>
                        <a:rPr lang="nl-NL" dirty="0"/>
                        <a:t> </a:t>
                      </a:r>
                      <a:r>
                        <a:rPr lang="nl-NL" dirty="0" err="1"/>
                        <a:t>working</a:t>
                      </a:r>
                      <a:endParaRPr lang="nl-NL" dirty="0"/>
                    </a:p>
                  </a:txBody>
                  <a:tcPr/>
                </a:tc>
                <a:tc>
                  <a:txBody>
                    <a:bodyPr/>
                    <a:lstStyle/>
                    <a:p>
                      <a:r>
                        <a:rPr lang="nl-NL" dirty="0"/>
                        <a:t>Are </a:t>
                      </a:r>
                      <a:r>
                        <a:rPr lang="nl-NL" dirty="0" err="1"/>
                        <a:t>you</a:t>
                      </a:r>
                      <a:r>
                        <a:rPr lang="nl-NL" dirty="0"/>
                        <a:t> </a:t>
                      </a:r>
                      <a:r>
                        <a:rPr lang="nl-NL" dirty="0" err="1"/>
                        <a:t>working</a:t>
                      </a:r>
                      <a:r>
                        <a:rPr lang="nl-NL" dirty="0"/>
                        <a:t>?</a:t>
                      </a:r>
                    </a:p>
                  </a:txBody>
                  <a:tcPr/>
                </a:tc>
                <a:extLst>
                  <a:ext uri="{0D108BD9-81ED-4DB2-BD59-A6C34878D82A}">
                    <a16:rowId xmlns:a16="http://schemas.microsoft.com/office/drawing/2014/main" val="2659132527"/>
                  </a:ext>
                </a:extLst>
              </a:tr>
              <a:tr h="370840">
                <a:tc>
                  <a:txBody>
                    <a:bodyPr/>
                    <a:lstStyle/>
                    <a:p>
                      <a:r>
                        <a:rPr lang="nl-NL" dirty="0" err="1"/>
                        <a:t>They’re</a:t>
                      </a:r>
                      <a:r>
                        <a:rPr lang="nl-NL" dirty="0"/>
                        <a:t> </a:t>
                      </a:r>
                      <a:r>
                        <a:rPr lang="nl-NL" dirty="0" err="1"/>
                        <a:t>working</a:t>
                      </a:r>
                      <a:endParaRPr lang="nl-NL" dirty="0"/>
                    </a:p>
                  </a:txBody>
                  <a:tcPr/>
                </a:tc>
                <a:tc>
                  <a:txBody>
                    <a:bodyPr/>
                    <a:lstStyle/>
                    <a:p>
                      <a:r>
                        <a:rPr lang="nl-NL" dirty="0" err="1"/>
                        <a:t>They</a:t>
                      </a:r>
                      <a:r>
                        <a:rPr lang="nl-NL" dirty="0"/>
                        <a:t> </a:t>
                      </a:r>
                      <a:r>
                        <a:rPr lang="nl-NL" dirty="0" err="1"/>
                        <a:t>aren’t</a:t>
                      </a:r>
                      <a:r>
                        <a:rPr lang="nl-NL" dirty="0"/>
                        <a:t> </a:t>
                      </a:r>
                      <a:r>
                        <a:rPr lang="nl-NL" dirty="0" err="1"/>
                        <a:t>working</a:t>
                      </a:r>
                      <a:endParaRPr lang="nl-NL" dirty="0"/>
                    </a:p>
                  </a:txBody>
                  <a:tcPr/>
                </a:tc>
                <a:tc>
                  <a:txBody>
                    <a:bodyPr/>
                    <a:lstStyle/>
                    <a:p>
                      <a:r>
                        <a:rPr lang="nl-NL" dirty="0"/>
                        <a:t>Are </a:t>
                      </a:r>
                      <a:r>
                        <a:rPr lang="nl-NL" dirty="0" err="1"/>
                        <a:t>they</a:t>
                      </a:r>
                      <a:r>
                        <a:rPr lang="nl-NL" dirty="0"/>
                        <a:t> </a:t>
                      </a:r>
                      <a:r>
                        <a:rPr lang="nl-NL" dirty="0" err="1"/>
                        <a:t>working</a:t>
                      </a:r>
                      <a:r>
                        <a:rPr lang="nl-NL" dirty="0"/>
                        <a:t>?</a:t>
                      </a:r>
                    </a:p>
                  </a:txBody>
                  <a:tcPr/>
                </a:tc>
                <a:extLst>
                  <a:ext uri="{0D108BD9-81ED-4DB2-BD59-A6C34878D82A}">
                    <a16:rowId xmlns:a16="http://schemas.microsoft.com/office/drawing/2014/main" val="2649414537"/>
                  </a:ext>
                </a:extLst>
              </a:tr>
            </a:tbl>
          </a:graphicData>
        </a:graphic>
      </p:graphicFrame>
      <p:sp>
        <p:nvSpPr>
          <p:cNvPr id="5" name="Tekstvak 4"/>
          <p:cNvSpPr txBox="1"/>
          <p:nvPr/>
        </p:nvSpPr>
        <p:spPr>
          <a:xfrm>
            <a:off x="827584" y="1988840"/>
            <a:ext cx="7289799" cy="400110"/>
          </a:xfrm>
          <a:prstGeom prst="rect">
            <a:avLst/>
          </a:prstGeom>
          <a:noFill/>
        </p:spPr>
        <p:txBody>
          <a:bodyPr wrap="square" rtlCol="0">
            <a:spAutoFit/>
          </a:bodyPr>
          <a:lstStyle/>
          <a:p>
            <a:r>
              <a:rPr lang="nl-NL" sz="2000" dirty="0"/>
              <a:t>Samenvattend:</a:t>
            </a:r>
            <a:endParaRPr lang="nl-NL" dirty="0"/>
          </a:p>
        </p:txBody>
      </p:sp>
    </p:spTree>
    <p:extLst>
      <p:ext uri="{BB962C8B-B14F-4D97-AF65-F5344CB8AC3E}">
        <p14:creationId xmlns:p14="http://schemas.microsoft.com/office/powerpoint/2010/main" val="243626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Korte vraagjes: tags</a:t>
            </a:r>
          </a:p>
        </p:txBody>
      </p:sp>
      <p:pic>
        <p:nvPicPr>
          <p:cNvPr id="6" name="Tijdelijke aanduiding voor inhoud 5" descr="&lt;strong&gt;Question Tags&lt;/strong&gt;: pontos avançados | Dicas de Inglês"/>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19036" y="2286000"/>
            <a:ext cx="4388427" cy="4022725"/>
          </a:xfrm>
        </p:spPr>
      </p:pic>
    </p:spTree>
    <p:extLst>
      <p:ext uri="{BB962C8B-B14F-4D97-AF65-F5344CB8AC3E}">
        <p14:creationId xmlns:p14="http://schemas.microsoft.com/office/powerpoint/2010/main" val="235590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Korte vraagjes: tags</a:t>
            </a:r>
          </a:p>
        </p:txBody>
      </p:sp>
      <p:sp>
        <p:nvSpPr>
          <p:cNvPr id="3" name="Tijdelijke aanduiding voor inhoud 2"/>
          <p:cNvSpPr>
            <a:spLocks noGrp="1"/>
          </p:cNvSpPr>
          <p:nvPr>
            <p:ph idx="1"/>
          </p:nvPr>
        </p:nvSpPr>
        <p:spPr>
          <a:xfrm>
            <a:off x="768096" y="2204864"/>
            <a:ext cx="7290055" cy="4311352"/>
          </a:xfrm>
        </p:spPr>
        <p:txBody>
          <a:bodyPr>
            <a:normAutofit/>
          </a:bodyPr>
          <a:lstStyle/>
          <a:p>
            <a:r>
              <a:rPr lang="nl-NL" dirty="0"/>
              <a:t>Met een </a:t>
            </a:r>
            <a:r>
              <a:rPr lang="nl-NL" dirty="0">
                <a:solidFill>
                  <a:schemeClr val="accent1"/>
                </a:solidFill>
              </a:rPr>
              <a:t>tag</a:t>
            </a:r>
            <a:r>
              <a:rPr lang="nl-NL" dirty="0"/>
              <a:t> op het einde van je zin vraag je om bevestiging; of de persoon aan wie je het vraagt het met jou eens is. </a:t>
            </a:r>
          </a:p>
          <a:p>
            <a:r>
              <a:rPr lang="nl-NL" dirty="0"/>
              <a:t>In het Nederlands doen we dit vaak met de woordjes </a:t>
            </a:r>
            <a:r>
              <a:rPr lang="nl-NL" dirty="0">
                <a:solidFill>
                  <a:schemeClr val="accent1"/>
                </a:solidFill>
              </a:rPr>
              <a:t>‘hè?’</a:t>
            </a:r>
            <a:r>
              <a:rPr lang="nl-NL" dirty="0"/>
              <a:t> en </a:t>
            </a:r>
            <a:r>
              <a:rPr lang="nl-NL" dirty="0">
                <a:solidFill>
                  <a:schemeClr val="accent1"/>
                </a:solidFill>
              </a:rPr>
              <a:t>‘toch?’</a:t>
            </a:r>
            <a:r>
              <a:rPr lang="nl-NL" dirty="0"/>
              <a:t>. In het Engels moet je een paar stappen volgen, dus oefen hiermee! </a:t>
            </a:r>
          </a:p>
          <a:p>
            <a:r>
              <a:rPr lang="nl-NL" i="1" dirty="0"/>
              <a:t>Het volgende lesuur hebben we Engels, toch?</a:t>
            </a:r>
            <a:br>
              <a:rPr lang="nl-NL" i="1" dirty="0"/>
            </a:br>
            <a:r>
              <a:rPr lang="nl-NL" i="1" dirty="0"/>
              <a:t>We have </a:t>
            </a:r>
            <a:r>
              <a:rPr lang="nl-NL" i="1" dirty="0" err="1"/>
              <a:t>got</a:t>
            </a:r>
            <a:r>
              <a:rPr lang="nl-NL" i="1" dirty="0"/>
              <a:t> English next </a:t>
            </a:r>
            <a:r>
              <a:rPr lang="nl-NL" i="1" dirty="0" err="1"/>
              <a:t>period</a:t>
            </a:r>
            <a:r>
              <a:rPr lang="nl-NL" i="1" dirty="0"/>
              <a:t>, </a:t>
            </a:r>
            <a:r>
              <a:rPr lang="nl-NL" i="1" dirty="0" err="1"/>
              <a:t>haven’t</a:t>
            </a:r>
            <a:r>
              <a:rPr lang="nl-NL" i="1" dirty="0"/>
              <a:t> we?</a:t>
            </a:r>
            <a:br>
              <a:rPr lang="nl-NL" i="1" dirty="0"/>
            </a:br>
            <a:br>
              <a:rPr lang="nl-NL" i="1" dirty="0"/>
            </a:br>
            <a:r>
              <a:rPr lang="nl-NL" i="1" dirty="0"/>
              <a:t>Jij vindt spaghetti niet lekker, hè?</a:t>
            </a:r>
            <a:br>
              <a:rPr lang="nl-NL" i="1" dirty="0"/>
            </a:br>
            <a:r>
              <a:rPr lang="nl-NL" i="1" dirty="0" err="1"/>
              <a:t>You</a:t>
            </a:r>
            <a:r>
              <a:rPr lang="nl-NL" i="1" dirty="0"/>
              <a:t> </a:t>
            </a:r>
            <a:r>
              <a:rPr lang="nl-NL" i="1" dirty="0" err="1"/>
              <a:t>don’t</a:t>
            </a:r>
            <a:r>
              <a:rPr lang="nl-NL" i="1" dirty="0"/>
              <a:t> like spaghetti, do </a:t>
            </a:r>
            <a:r>
              <a:rPr lang="nl-NL" i="1" dirty="0" err="1"/>
              <a:t>you</a:t>
            </a:r>
            <a:r>
              <a:rPr lang="nl-NL" i="1" dirty="0"/>
              <a:t>?</a:t>
            </a:r>
          </a:p>
        </p:txBody>
      </p:sp>
    </p:spTree>
    <p:extLst>
      <p:ext uri="{BB962C8B-B14F-4D97-AF65-F5344CB8AC3E}">
        <p14:creationId xmlns:p14="http://schemas.microsoft.com/office/powerpoint/2010/main" val="292464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2ABF46-9543-4818-9721-98E0886FB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1458</Words>
  <Application>Microsoft Office PowerPoint</Application>
  <PresentationFormat>Diavoorstelling (4:3)</PresentationFormat>
  <Paragraphs>176</Paragraphs>
  <Slides>20</Slides>
  <Notes>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Calibri</vt:lpstr>
      <vt:lpstr>Tw Cen MT</vt:lpstr>
      <vt:lpstr>Tw Cen MT Condensed</vt:lpstr>
      <vt:lpstr>Wingdings 3</vt:lpstr>
      <vt:lpstr>Integraal</vt:lpstr>
      <vt:lpstr>Aan de gang zijn: Present continuous   ,   korte vraagjes: tags   ,   the alphabet   ,   veel: much – many   ,   mij – mijn: me – my   ,   meervoud: plural</vt:lpstr>
      <vt:lpstr>Aan de gang zijn: present continuous</vt:lpstr>
      <vt:lpstr>Aan de gang zijn: present continuous</vt:lpstr>
      <vt:lpstr>Aan de gang zijn: present continuous</vt:lpstr>
      <vt:lpstr>Aan de gang zijn: present continuous</vt:lpstr>
      <vt:lpstr>Aan de gang zijn: present continuous</vt:lpstr>
      <vt:lpstr>Aan de gang zijn: Present Continuous</vt:lpstr>
      <vt:lpstr>Korte vraagjes: tags</vt:lpstr>
      <vt:lpstr>Korte vraagjes: tags</vt:lpstr>
      <vt:lpstr>Korte vraagjes: tags</vt:lpstr>
      <vt:lpstr>Korte vraagjes: tags</vt:lpstr>
      <vt:lpstr>THE alphabet</vt:lpstr>
      <vt:lpstr>THE alphabet</vt:lpstr>
      <vt:lpstr>VEEL: MUCH - MANY</vt:lpstr>
      <vt:lpstr>Veel: much - many</vt:lpstr>
      <vt:lpstr>MIJ – MIJN: me - my</vt:lpstr>
      <vt:lpstr>MIJ – MIJN: me - my</vt:lpstr>
      <vt:lpstr>Meervoud: plural</vt:lpstr>
      <vt:lpstr>Meervoud: plural</vt:lpstr>
      <vt:lpstr>Meervoud: plural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2017-08-23T13:24:35Z</dcterms:created>
  <dcterms:modified xsi:type="dcterms:W3CDTF">2021-10-22T08:06:30Z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